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40"/>
  </p:notesMasterIdLst>
  <p:sldIdLst>
    <p:sldId id="29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7" r:id="rId24"/>
    <p:sldId id="279" r:id="rId25"/>
    <p:sldId id="278" r:id="rId26"/>
    <p:sldId id="275" r:id="rId27"/>
    <p:sldId id="276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4" r:id="rId39"/>
  </p:sldIdLst>
  <p:sldSz cx="9144000" cy="5143500" type="screen16x9"/>
  <p:notesSz cx="9144000" cy="51435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Dosis" pitchFamily="2" charset="0"/>
      <p:regular r:id="rId45"/>
      <p:bold r:id="rId46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20" Type="http://schemas.openxmlformats.org/officeDocument/2006/relationships/slide" Target="slides/slide16.xml"/><Relationship Id="rId41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" name="Google Shape;163;gfef7676e74_2_102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164" name="Google Shape;164;gfef7676e74_2_10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2" name="Google Shape;352;gfef7676e74_2_279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3" name="Google Shape;353;gfef7676e74_2_279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354" name="Google Shape;354;gfef7676e74_2_279:notes"/>
          <p:cNvSpPr txBox="1">
            <a:spLocks noGrp="1"/>
          </p:cNvSpPr>
          <p:nvPr>
            <p:ph type="sldNum" idx="12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31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0" name="Google Shape;360;gfef7676e74_2_286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1" name="Google Shape;361;gfef7676e74_2_286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362" name="Google Shape;362;gfef7676e74_2_286:notes"/>
          <p:cNvSpPr txBox="1">
            <a:spLocks noGrp="1"/>
          </p:cNvSpPr>
          <p:nvPr>
            <p:ph type="sldNum" idx="12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32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8" name="Google Shape;368;g158ca3d31a4_0_25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9" name="Google Shape;369;g158ca3d31a4_0_25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370" name="Google Shape;370;g158ca3d31a4_0_25:notes"/>
          <p:cNvSpPr txBox="1">
            <a:spLocks noGrp="1"/>
          </p:cNvSpPr>
          <p:nvPr>
            <p:ph type="sldNum" idx="12"/>
          </p:nvPr>
        </p:nvSpPr>
        <p:spPr bwMode="auto"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33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elfolie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 bwMode="auto"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 bwMode="auto"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pPr>
              <a:defRPr/>
            </a:pPr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Vertikaler Titel und Text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 bwMode="auto"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Abschnitts- überschrift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 bwMode="auto"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 bwMode="auto"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Zwei Inhalte" type="twoObj" userDrawn="1">
  <p:cSld name="TWO_OBJEC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 bwMode="auto">
          <a:xfrm>
            <a:off x="6286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 bwMode="auto">
          <a:xfrm>
            <a:off x="4629150" y="1369218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Vergleich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 bwMode="auto"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 bwMode="auto"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pPr>
              <a:defRPr/>
            </a:pPr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body" idx="2"/>
          </p:nvPr>
        </p:nvSpPr>
        <p:spPr bwMode="auto"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3"/>
          </p:nvPr>
        </p:nvSpPr>
        <p:spPr bwMode="auto"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pPr>
              <a:defRPr/>
            </a:pPr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body" idx="4"/>
          </p:nvPr>
        </p:nvSpPr>
        <p:spPr bwMode="auto"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Nur Titel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Leer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Inhalt mit Überschrift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>
            <a:spLocks noGrp="1"/>
          </p:cNvSpPr>
          <p:nvPr>
            <p:ph type="title"/>
          </p:nvPr>
        </p:nvSpPr>
        <p:spPr bwMode="auto"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body" idx="1"/>
          </p:nvPr>
        </p:nvSpPr>
        <p:spPr bwMode="auto"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pPr>
              <a:defRPr/>
            </a:pPr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2"/>
          </p:nvPr>
        </p:nvSpPr>
        <p:spPr bwMode="auto"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pPr>
              <a:defRPr/>
            </a:pPr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ild mit Überschrift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 bwMode="auto"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8" name="Google Shape;108;p22"/>
          <p:cNvSpPr>
            <a:spLocks noGrp="1"/>
          </p:cNvSpPr>
          <p:nvPr>
            <p:ph type="pic" idx="2"/>
          </p:nvPr>
        </p:nvSpPr>
        <p:spPr bwMode="auto"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 bwMode="auto"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pPr>
              <a:defRPr/>
            </a:pPr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el und vertikaler Text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 bwMode="auto"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pPr>
              <a:defRPr/>
            </a:pP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 bwMode="auto"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FB01D-A461-4EEA-BE23-C6D85A237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BAAFA3-BC47-42C4-8E87-E4E32333CB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oogle Shape;134;p26" descr="Ein Bild, das Baum, draußen, Gras, Pflanze enthält.&#10;&#10;Automatisch generierte Beschreibung">
            <a:extLst>
              <a:ext uri="{FF2B5EF4-FFF2-40B4-BE49-F238E27FC236}">
                <a16:creationId xmlns:a16="http://schemas.microsoft.com/office/drawing/2014/main" id="{6574E647-3761-48A0-93CE-2CB2B833C700}"/>
              </a:ext>
            </a:extLst>
          </p:cNvPr>
          <p:cNvPicPr/>
          <p:nvPr/>
        </p:nvPicPr>
        <p:blipFill rotWithShape="1">
          <a:blip r:embed="rId2">
            <a:alphaModFix/>
          </a:blip>
          <a:srcRect l="1002" t="24931" r="1756" b="16401"/>
          <a:stretch/>
        </p:blipFill>
        <p:spPr bwMode="auto">
          <a:xfrm>
            <a:off x="2123728" y="592269"/>
            <a:ext cx="5067924" cy="3978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081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F45A36B-2DB1-4FE4-A3E9-FBE1399273CE}"/>
              </a:ext>
            </a:extLst>
          </p:cNvPr>
          <p:cNvGrpSpPr/>
          <p:nvPr/>
        </p:nvGrpSpPr>
        <p:grpSpPr>
          <a:xfrm>
            <a:off x="1979712" y="339502"/>
            <a:ext cx="5067924" cy="4001133"/>
            <a:chOff x="1979712" y="339502"/>
            <a:chExt cx="5067924" cy="4001133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275C1089-FE1A-44E7-9F64-2F7842679841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979712" y="339502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7;p26">
              <a:extLst>
                <a:ext uri="{FF2B5EF4-FFF2-40B4-BE49-F238E27FC236}">
                  <a16:creationId xmlns:a16="http://schemas.microsoft.com/office/drawing/2014/main" id="{9518D062-4787-41F0-844B-0B7BBD4C673F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2999523" y="2067694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prechblase: oval 10">
              <a:extLst>
                <a:ext uri="{FF2B5EF4-FFF2-40B4-BE49-F238E27FC236}">
                  <a16:creationId xmlns:a16="http://schemas.microsoft.com/office/drawing/2014/main" id="{A31711BB-9981-4E10-86B4-71BB0ED740D3}"/>
                </a:ext>
              </a:extLst>
            </p:cNvPr>
            <p:cNvSpPr/>
            <p:nvPr/>
          </p:nvSpPr>
          <p:spPr bwMode="auto">
            <a:xfrm>
              <a:off x="3798721" y="567674"/>
              <a:ext cx="2285447" cy="1500019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F37E8499-F45F-4C5B-B8DC-6C5AD98628D7}"/>
                </a:ext>
              </a:extLst>
            </p:cNvPr>
            <p:cNvSpPr txBox="1"/>
            <p:nvPr/>
          </p:nvSpPr>
          <p:spPr>
            <a:xfrm>
              <a:off x="3870729" y="601711"/>
              <a:ext cx="214143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Was genau ist „Waldbaden“ eigentlich und was hat es mit unserem Atem zu tun? 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8ABBEC7-F971-4D08-9574-1BD4A8C48BE0}"/>
              </a:ext>
            </a:extLst>
          </p:cNvPr>
          <p:cNvGrpSpPr/>
          <p:nvPr/>
        </p:nvGrpSpPr>
        <p:grpSpPr>
          <a:xfrm>
            <a:off x="2987824" y="411510"/>
            <a:ext cx="5067924" cy="4083918"/>
            <a:chOff x="2987824" y="411510"/>
            <a:chExt cx="5067924" cy="4083918"/>
          </a:xfrm>
        </p:grpSpPr>
        <p:pic>
          <p:nvPicPr>
            <p:cNvPr id="17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711AE5B3-B795-44E9-BE99-588BFD2DC558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987824" y="411510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7260FF18-5928-4450-960D-7FB590D74300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5953834" y="2067694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Sprechblase: oval 18">
              <a:extLst>
                <a:ext uri="{FF2B5EF4-FFF2-40B4-BE49-F238E27FC236}">
                  <a16:creationId xmlns:a16="http://schemas.microsoft.com/office/drawing/2014/main" id="{8ABC0572-76C1-4880-99BA-D7E9AAECEE3C}"/>
                </a:ext>
              </a:extLst>
            </p:cNvPr>
            <p:cNvSpPr/>
            <p:nvPr/>
          </p:nvSpPr>
          <p:spPr bwMode="auto">
            <a:xfrm flipH="1">
              <a:off x="3876282" y="848546"/>
              <a:ext cx="2166244" cy="14157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09AB0990-8185-4E1A-9545-24CD2E3C677F}"/>
                </a:ext>
              </a:extLst>
            </p:cNvPr>
            <p:cNvSpPr txBox="1"/>
            <p:nvPr/>
          </p:nvSpPr>
          <p:spPr>
            <a:xfrm>
              <a:off x="4078114" y="956267"/>
              <a:ext cx="17625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Vergesst d</a:t>
              </a:r>
              <a:r>
                <a:rPr lang="de-DE" sz="1800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ie</a:t>
              </a:r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 Glückssteine in der Hosentasche nicht!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D93F272-349C-4630-9996-1C7BFCFDFB4E}"/>
              </a:ext>
            </a:extLst>
          </p:cNvPr>
          <p:cNvGrpSpPr/>
          <p:nvPr/>
        </p:nvGrpSpPr>
        <p:grpSpPr>
          <a:xfrm>
            <a:off x="2123728" y="915566"/>
            <a:ext cx="5067924" cy="3978442"/>
            <a:chOff x="2123728" y="915566"/>
            <a:chExt cx="5067924" cy="3978442"/>
          </a:xfrm>
        </p:grpSpPr>
        <p:pic>
          <p:nvPicPr>
            <p:cNvPr id="14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ED48E4E7-D9C3-4588-9753-9BBD7A62B1B5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123728" y="915566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37;p26">
              <a:extLst>
                <a:ext uri="{FF2B5EF4-FFF2-40B4-BE49-F238E27FC236}">
                  <a16:creationId xmlns:a16="http://schemas.microsoft.com/office/drawing/2014/main" id="{98D26AC6-E2E0-469A-96C3-FA90C0BFD1A8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288319" y="2621067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Sprechblase: oval 15">
              <a:extLst>
                <a:ext uri="{FF2B5EF4-FFF2-40B4-BE49-F238E27FC236}">
                  <a16:creationId xmlns:a16="http://schemas.microsoft.com/office/drawing/2014/main" id="{351458F5-3EF7-4F6B-BF15-827F6631E484}"/>
                </a:ext>
              </a:extLst>
            </p:cNvPr>
            <p:cNvSpPr/>
            <p:nvPr/>
          </p:nvSpPr>
          <p:spPr bwMode="auto">
            <a:xfrm flipH="1">
              <a:off x="3330769" y="1419622"/>
              <a:ext cx="1957550" cy="1350996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13FC9865-03F7-48DB-9B90-275431ECE3BB}"/>
                </a:ext>
              </a:extLst>
            </p:cNvPr>
            <p:cNvSpPr txBox="1"/>
            <p:nvPr/>
          </p:nvSpPr>
          <p:spPr>
            <a:xfrm>
              <a:off x="3488321" y="1633455"/>
              <a:ext cx="16424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Lasst uns die Übungen von Waldi machen!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prechblase: oval 6">
            <a:extLst>
              <a:ext uri="{FF2B5EF4-FFF2-40B4-BE49-F238E27FC236}">
                <a16:creationId xmlns:a16="http://schemas.microsoft.com/office/drawing/2014/main" id="{3F58770E-A62A-41FE-8C3A-B8B787193448}"/>
              </a:ext>
            </a:extLst>
          </p:cNvPr>
          <p:cNvSpPr/>
          <p:nvPr/>
        </p:nvSpPr>
        <p:spPr bwMode="auto">
          <a:xfrm flipH="1">
            <a:off x="3356274" y="1491629"/>
            <a:ext cx="1674166" cy="1105399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1CF9E83-E065-4B76-AD2A-5986140F2F54}"/>
              </a:ext>
            </a:extLst>
          </p:cNvPr>
          <p:cNvGrpSpPr/>
          <p:nvPr/>
        </p:nvGrpSpPr>
        <p:grpSpPr>
          <a:xfrm>
            <a:off x="1576342" y="699542"/>
            <a:ext cx="5067924" cy="4083918"/>
            <a:chOff x="1576342" y="699542"/>
            <a:chExt cx="5067924" cy="4083918"/>
          </a:xfrm>
        </p:grpSpPr>
        <p:pic>
          <p:nvPicPr>
            <p:cNvPr id="13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0E303042-6CF6-4721-96C0-AB291448C860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576342" y="699542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A9CD61E1-8E06-49D0-BA0F-BF191A7D205B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4542352" y="2355726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Sprechblase: oval 14">
              <a:extLst>
                <a:ext uri="{FF2B5EF4-FFF2-40B4-BE49-F238E27FC236}">
                  <a16:creationId xmlns:a16="http://schemas.microsoft.com/office/drawing/2014/main" id="{1979F31D-DC76-404C-8910-4981D2A03F57}"/>
                </a:ext>
              </a:extLst>
            </p:cNvPr>
            <p:cNvSpPr/>
            <p:nvPr/>
          </p:nvSpPr>
          <p:spPr bwMode="auto">
            <a:xfrm flipH="1">
              <a:off x="2956878" y="1303847"/>
              <a:ext cx="1674166" cy="124850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78C9AA3E-B9B8-4435-B8E0-C5853AFD1F54}"/>
                </a:ext>
              </a:extLst>
            </p:cNvPr>
            <p:cNvSpPr txBox="1"/>
            <p:nvPr/>
          </p:nvSpPr>
          <p:spPr>
            <a:xfrm>
              <a:off x="3253901" y="1466433"/>
              <a:ext cx="10801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Ab zum nächsten Standort!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44F43-49B7-46EB-93C0-41117AF49833}"/>
              </a:ext>
            </a:extLst>
          </p:cNvPr>
          <p:cNvGrpSpPr/>
          <p:nvPr/>
        </p:nvGrpSpPr>
        <p:grpSpPr>
          <a:xfrm>
            <a:off x="1835696" y="771550"/>
            <a:ext cx="5067924" cy="4001133"/>
            <a:chOff x="1835696" y="771550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DEF16E10-2E83-4A37-818F-6D5AB82ED718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835696" y="771550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57B79714-C35D-4B58-B348-9F546A8C34EA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2855507" y="2499742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D268A2FB-8975-459F-B2BB-EE687559B57F}"/>
                </a:ext>
              </a:extLst>
            </p:cNvPr>
            <p:cNvSpPr/>
            <p:nvPr/>
          </p:nvSpPr>
          <p:spPr bwMode="auto">
            <a:xfrm>
              <a:off x="3654706" y="1419622"/>
              <a:ext cx="1421350" cy="105432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8AC1D239-3B64-4EB9-9676-3CE71CD19919}"/>
                </a:ext>
              </a:extLst>
            </p:cNvPr>
            <p:cNvSpPr txBox="1"/>
            <p:nvPr/>
          </p:nvSpPr>
          <p:spPr>
            <a:xfrm>
              <a:off x="3752480" y="1623620"/>
              <a:ext cx="12258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Weiter geht´s!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A435B91-6B02-49F2-A0C8-3E9AB82CEA44}"/>
              </a:ext>
            </a:extLst>
          </p:cNvPr>
          <p:cNvGrpSpPr/>
          <p:nvPr/>
        </p:nvGrpSpPr>
        <p:grpSpPr>
          <a:xfrm>
            <a:off x="2382168" y="843558"/>
            <a:ext cx="5067924" cy="3978442"/>
            <a:chOff x="2382168" y="843558"/>
            <a:chExt cx="5067924" cy="3978442"/>
          </a:xfrm>
        </p:grpSpPr>
        <p:pic>
          <p:nvPicPr>
            <p:cNvPr id="11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60970D3D-84B8-4BBC-832D-AB87625DCF14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382168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37;p26">
              <a:extLst>
                <a:ext uri="{FF2B5EF4-FFF2-40B4-BE49-F238E27FC236}">
                  <a16:creationId xmlns:a16="http://schemas.microsoft.com/office/drawing/2014/main" id="{5A23D527-2A60-43AD-90EC-D75354411A44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546759" y="2549059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Sprechblase: oval 12">
              <a:extLst>
                <a:ext uri="{FF2B5EF4-FFF2-40B4-BE49-F238E27FC236}">
                  <a16:creationId xmlns:a16="http://schemas.microsoft.com/office/drawing/2014/main" id="{EC66398B-861B-4FA8-91A3-EC9139358751}"/>
                </a:ext>
              </a:extLst>
            </p:cNvPr>
            <p:cNvSpPr/>
            <p:nvPr/>
          </p:nvSpPr>
          <p:spPr bwMode="auto">
            <a:xfrm flipH="1">
              <a:off x="3878493" y="1563638"/>
              <a:ext cx="1668265" cy="11349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024CEF5E-D71B-4216-AE43-A83A83936690}"/>
                </a:ext>
              </a:extLst>
            </p:cNvPr>
            <p:cNvSpPr txBox="1"/>
            <p:nvPr/>
          </p:nvSpPr>
          <p:spPr>
            <a:xfrm>
              <a:off x="3868923" y="1807958"/>
              <a:ext cx="16682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Schaut, wie schön das ist!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E793E43-0F5F-47B4-B23A-435E19024098}"/>
              </a:ext>
            </a:extLst>
          </p:cNvPr>
          <p:cNvGrpSpPr/>
          <p:nvPr/>
        </p:nvGrpSpPr>
        <p:grpSpPr>
          <a:xfrm>
            <a:off x="2046279" y="508221"/>
            <a:ext cx="5067924" cy="4001133"/>
            <a:chOff x="2046279" y="508221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30FA3ABA-C79C-43C3-8398-CE54B0D17DA4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46279" y="508221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E9351704-7D93-4B88-9117-024DA8885231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066090" y="2236413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071779AF-AD85-4CF4-A5D8-4BDE338212CC}"/>
                </a:ext>
              </a:extLst>
            </p:cNvPr>
            <p:cNvSpPr/>
            <p:nvPr/>
          </p:nvSpPr>
          <p:spPr bwMode="auto">
            <a:xfrm>
              <a:off x="3865288" y="843558"/>
              <a:ext cx="2074863" cy="136706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CCF4062E-2AEC-41F2-895E-A0A428D9F826}"/>
                </a:ext>
              </a:extLst>
            </p:cNvPr>
            <p:cNvSpPr txBox="1"/>
            <p:nvPr/>
          </p:nvSpPr>
          <p:spPr>
            <a:xfrm>
              <a:off x="3956359" y="926924"/>
              <a:ext cx="18927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Lasst uns die Umgebung ganz genau wahrnehmen!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00FA39E-3856-467E-AC00-3FC4696CF24E}"/>
              </a:ext>
            </a:extLst>
          </p:cNvPr>
          <p:cNvGrpSpPr/>
          <p:nvPr/>
        </p:nvGrpSpPr>
        <p:grpSpPr>
          <a:xfrm>
            <a:off x="2238762" y="925556"/>
            <a:ext cx="5067924" cy="4001133"/>
            <a:chOff x="2238762" y="925556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D2A259EF-0081-4A1E-B5B5-F3729D57C375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238762" y="925556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5CAF758B-2620-48FA-B359-8DD8AC0CC415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258573" y="2653748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BEB6CB32-8A62-4BE1-9D25-8931FE721DB6}"/>
                </a:ext>
              </a:extLst>
            </p:cNvPr>
            <p:cNvSpPr/>
            <p:nvPr/>
          </p:nvSpPr>
          <p:spPr bwMode="auto">
            <a:xfrm>
              <a:off x="4057772" y="1563638"/>
              <a:ext cx="1594348" cy="106431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22B94200-0A3B-460D-9B11-A41C946C80C1}"/>
                </a:ext>
              </a:extLst>
            </p:cNvPr>
            <p:cNvSpPr txBox="1"/>
            <p:nvPr/>
          </p:nvSpPr>
          <p:spPr>
            <a:xfrm>
              <a:off x="3997719" y="1765949"/>
              <a:ext cx="17144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Das ist wunderschön!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327BDCE-2BF1-4011-A612-677BC690ECBC}"/>
              </a:ext>
            </a:extLst>
          </p:cNvPr>
          <p:cNvGrpSpPr/>
          <p:nvPr/>
        </p:nvGrpSpPr>
        <p:grpSpPr>
          <a:xfrm>
            <a:off x="2168372" y="582529"/>
            <a:ext cx="5067924" cy="3978442"/>
            <a:chOff x="2168372" y="582529"/>
            <a:chExt cx="5067924" cy="3978442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4DCA277B-CCB6-4F82-8F2A-C2D8EB297066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168372" y="582529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B97DE0FB-BE66-415C-ABCA-7818E9B0F749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332963" y="2288030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0899354C-87D4-4D2D-94D4-5D68CCF51237}"/>
                </a:ext>
              </a:extLst>
            </p:cNvPr>
            <p:cNvSpPr/>
            <p:nvPr/>
          </p:nvSpPr>
          <p:spPr bwMode="auto">
            <a:xfrm flipH="1">
              <a:off x="3166719" y="1021809"/>
              <a:ext cx="2166244" cy="14157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8560DA38-7D31-40A6-BAC0-74237A46B1A8}"/>
                </a:ext>
              </a:extLst>
            </p:cNvPr>
            <p:cNvSpPr txBox="1"/>
            <p:nvPr/>
          </p:nvSpPr>
          <p:spPr>
            <a:xfrm>
              <a:off x="3358465" y="1129530"/>
              <a:ext cx="17827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Könnt ihr mit Naturmaterialien Geräusche erzeugen?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E53D3B3B-A5C9-4726-B2F1-53F4480DFF25}"/>
              </a:ext>
            </a:extLst>
          </p:cNvPr>
          <p:cNvGrpSpPr/>
          <p:nvPr/>
        </p:nvGrpSpPr>
        <p:grpSpPr>
          <a:xfrm>
            <a:off x="2432194" y="895249"/>
            <a:ext cx="5067924" cy="4001133"/>
            <a:chOff x="2432194" y="895249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CE145A2E-58C2-4982-9322-7E1BAF075FEB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432194" y="895249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601CC121-5882-4320-8701-01A8231505C6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452005" y="2623441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A62B62BA-53BC-4A71-81FF-D7246A02A685}"/>
                </a:ext>
              </a:extLst>
            </p:cNvPr>
            <p:cNvSpPr/>
            <p:nvPr/>
          </p:nvSpPr>
          <p:spPr bwMode="auto">
            <a:xfrm>
              <a:off x="4251203" y="1419622"/>
              <a:ext cx="1762579" cy="117802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9B848B6E-E75A-4953-8B45-45B35E7BA797}"/>
                </a:ext>
              </a:extLst>
            </p:cNvPr>
            <p:cNvSpPr txBox="1"/>
            <p:nvPr/>
          </p:nvSpPr>
          <p:spPr>
            <a:xfrm>
              <a:off x="4251203" y="1546970"/>
              <a:ext cx="18329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Lasst uns noch tiefer in den Wald eintauchen!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5468D51-DD14-4AA7-8058-104F6A818D0F}"/>
              </a:ext>
            </a:extLst>
          </p:cNvPr>
          <p:cNvGrpSpPr/>
          <p:nvPr/>
        </p:nvGrpSpPr>
        <p:grpSpPr>
          <a:xfrm>
            <a:off x="2015717" y="843558"/>
            <a:ext cx="5067924" cy="4051979"/>
            <a:chOff x="2015717" y="843558"/>
            <a:chExt cx="5067924" cy="4051979"/>
          </a:xfrm>
        </p:grpSpPr>
        <p:pic>
          <p:nvPicPr>
            <p:cNvPr id="7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D44CC6C2-2F29-43E8-BE79-227E3E975CA0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15717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136;p26" descr="Ein Bild, das Text enthält.&#10;&#10;Automatisch generierte Beschreibung"/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4549679" y="2467803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26"/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>
              <a:off x="2999607" y="2559095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Sprechblase: oval 3">
              <a:extLst>
                <a:ext uri="{FF2B5EF4-FFF2-40B4-BE49-F238E27FC236}">
                  <a16:creationId xmlns:a16="http://schemas.microsoft.com/office/drawing/2014/main" id="{F4FD1362-90D7-4557-B120-2CF8F45E6823}"/>
                </a:ext>
              </a:extLst>
            </p:cNvPr>
            <p:cNvSpPr/>
            <p:nvPr/>
          </p:nvSpPr>
          <p:spPr>
            <a:xfrm>
              <a:off x="3718843" y="1451529"/>
              <a:ext cx="1586574" cy="92136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E0961F22-0721-4B5D-9485-B2EFF92F8E1B}"/>
                </a:ext>
              </a:extLst>
            </p:cNvPr>
            <p:cNvSpPr txBox="1"/>
            <p:nvPr/>
          </p:nvSpPr>
          <p:spPr>
            <a:xfrm>
              <a:off x="3685116" y="1589044"/>
              <a:ext cx="16540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Hallo! Wir sind Pia und </a:t>
              </a:r>
              <a:r>
                <a:rPr lang="de-DE" sz="1800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Pit!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C5EA34B-C4F8-409E-B936-E85FFDF8E9F3}"/>
              </a:ext>
            </a:extLst>
          </p:cNvPr>
          <p:cNvGrpSpPr/>
          <p:nvPr/>
        </p:nvGrpSpPr>
        <p:grpSpPr>
          <a:xfrm>
            <a:off x="2627784" y="582528"/>
            <a:ext cx="5067924" cy="3978442"/>
            <a:chOff x="2627784" y="582528"/>
            <a:chExt cx="5067924" cy="3978442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0B647B54-85B3-4673-85FC-13E80544CD47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627784" y="58252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91751D0F-2BE8-4F9A-B5AD-5C97F4265652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792375" y="2288029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DD4B6530-ABB7-4DA9-9CB6-7AE9A729A20A}"/>
                </a:ext>
              </a:extLst>
            </p:cNvPr>
            <p:cNvSpPr/>
            <p:nvPr/>
          </p:nvSpPr>
          <p:spPr bwMode="auto">
            <a:xfrm flipH="1">
              <a:off x="4067943" y="1275606"/>
              <a:ext cx="1724429" cy="1161974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5086FFFC-B0F3-471E-843A-D706EDFD2DD9}"/>
                </a:ext>
              </a:extLst>
            </p:cNvPr>
            <p:cNvSpPr txBox="1"/>
            <p:nvPr/>
          </p:nvSpPr>
          <p:spPr>
            <a:xfrm>
              <a:off x="4048867" y="1533427"/>
              <a:ext cx="17625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Ab auf Tuchfühlung!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C272B94-02BE-4DDC-882F-443A3034981C}"/>
              </a:ext>
            </a:extLst>
          </p:cNvPr>
          <p:cNvGrpSpPr/>
          <p:nvPr/>
        </p:nvGrpSpPr>
        <p:grpSpPr>
          <a:xfrm>
            <a:off x="1979712" y="579413"/>
            <a:ext cx="4680520" cy="4399961"/>
            <a:chOff x="1979712" y="579413"/>
            <a:chExt cx="4680520" cy="4399961"/>
          </a:xfrm>
        </p:grpSpPr>
        <p:pic>
          <p:nvPicPr>
            <p:cNvPr id="289" name="Google Shape;289;p46" descr="Ein Bild, das draußen, Baum, Boden, Wald enthält.&#10;&#10;Automatisch generierte Beschreibung"/>
            <p:cNvPicPr/>
            <p:nvPr/>
          </p:nvPicPr>
          <p:blipFill rotWithShape="1">
            <a:blip r:embed="rId2">
              <a:alphaModFix/>
            </a:blip>
            <a:srcRect t="16935"/>
            <a:stretch/>
          </p:blipFill>
          <p:spPr bwMode="auto">
            <a:xfrm>
              <a:off x="1979712" y="579413"/>
              <a:ext cx="4680520" cy="4399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46" descr="Fußabdrücke mit einfarbiger Füllung"/>
            <p:cNvPicPr/>
            <p:nvPr/>
          </p:nvPicPr>
          <p:blipFill>
            <a:blip r:embed="rId3">
              <a:alphaModFix/>
            </a:blip>
            <a:srcRect l="46634"/>
            <a:stretch/>
          </p:blipFill>
          <p:spPr bwMode="auto">
            <a:xfrm rot="2653724">
              <a:off x="5517308" y="4172338"/>
              <a:ext cx="310929" cy="7055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46" descr="Fußabdrücke mit einfarbiger Füllung"/>
            <p:cNvPicPr/>
            <p:nvPr/>
          </p:nvPicPr>
          <p:blipFill>
            <a:blip r:embed="rId3">
              <a:alphaModFix/>
            </a:blip>
            <a:srcRect r="46581"/>
            <a:stretch/>
          </p:blipFill>
          <p:spPr bwMode="auto">
            <a:xfrm rot="1949704">
              <a:off x="5129800" y="3981587"/>
              <a:ext cx="341385" cy="6390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46" descr="Fußabdrücke mit einfarbiger Füllung"/>
            <p:cNvPicPr/>
            <p:nvPr/>
          </p:nvPicPr>
          <p:blipFill>
            <a:blip r:embed="rId3">
              <a:alphaModFix/>
            </a:blip>
            <a:srcRect l="50910"/>
            <a:stretch/>
          </p:blipFill>
          <p:spPr bwMode="auto">
            <a:xfrm rot="731132">
              <a:off x="5839152" y="3671052"/>
              <a:ext cx="297247" cy="605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46" descr="Fußabdrücke mit einfarbiger Füllung"/>
            <p:cNvPicPr/>
            <p:nvPr/>
          </p:nvPicPr>
          <p:blipFill>
            <a:blip r:embed="rId3">
              <a:alphaModFix/>
            </a:blip>
            <a:srcRect r="50000"/>
            <a:stretch/>
          </p:blipFill>
          <p:spPr bwMode="auto">
            <a:xfrm rot="430369">
              <a:off x="5383218" y="3465964"/>
              <a:ext cx="312650" cy="62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EE32498E-88AD-4DD8-9906-CAADDCADCFFD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8874" t="6829" r="61028" b="44414"/>
            <a:stretch/>
          </p:blipFill>
          <p:spPr bwMode="auto">
            <a:xfrm>
              <a:off x="2882482" y="2400990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Sprechblase: oval 12">
              <a:extLst>
                <a:ext uri="{FF2B5EF4-FFF2-40B4-BE49-F238E27FC236}">
                  <a16:creationId xmlns:a16="http://schemas.microsoft.com/office/drawing/2014/main" id="{EA4871C6-B607-4CAC-B9A4-AB3EB88349B9}"/>
                </a:ext>
              </a:extLst>
            </p:cNvPr>
            <p:cNvSpPr/>
            <p:nvPr/>
          </p:nvSpPr>
          <p:spPr bwMode="auto">
            <a:xfrm>
              <a:off x="3820040" y="1347614"/>
              <a:ext cx="1525364" cy="98282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506475BA-C200-4207-86A4-E7A5D5B98F9A}"/>
                </a:ext>
              </a:extLst>
            </p:cNvPr>
            <p:cNvSpPr txBox="1"/>
            <p:nvPr/>
          </p:nvSpPr>
          <p:spPr>
            <a:xfrm>
              <a:off x="3900421" y="1509148"/>
              <a:ext cx="13646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Hier geht´s runter!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059F1EE-A876-41F7-B8AB-615AC61F0588}"/>
              </a:ext>
            </a:extLst>
          </p:cNvPr>
          <p:cNvGrpSpPr/>
          <p:nvPr/>
        </p:nvGrpSpPr>
        <p:grpSpPr>
          <a:xfrm>
            <a:off x="2064474" y="771550"/>
            <a:ext cx="5067924" cy="4001133"/>
            <a:chOff x="2064474" y="771550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B5062C3B-863C-485F-8716-D8168699E957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64474" y="771550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67DDD7D2-BD8A-4C76-B171-5F296A1419B0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084285" y="2499742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374D7018-1106-4FC5-9A28-F735A1AE32D2}"/>
                </a:ext>
              </a:extLst>
            </p:cNvPr>
            <p:cNvSpPr/>
            <p:nvPr/>
          </p:nvSpPr>
          <p:spPr bwMode="auto">
            <a:xfrm>
              <a:off x="3883484" y="1419622"/>
              <a:ext cx="1673378" cy="105432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1AB97584-9A09-4518-94B1-04DBC9A9CB86}"/>
                </a:ext>
              </a:extLst>
            </p:cNvPr>
            <p:cNvSpPr txBox="1"/>
            <p:nvPr/>
          </p:nvSpPr>
          <p:spPr>
            <a:xfrm>
              <a:off x="3910015" y="1485121"/>
              <a:ext cx="16733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Ab zum „Wasser-Marsch“!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C104E964-34E7-4CC0-BBD3-0C5DFAD70519}"/>
              </a:ext>
            </a:extLst>
          </p:cNvPr>
          <p:cNvGrpSpPr/>
          <p:nvPr/>
        </p:nvGrpSpPr>
        <p:grpSpPr>
          <a:xfrm>
            <a:off x="2064597" y="677859"/>
            <a:ext cx="5067924" cy="4083918"/>
            <a:chOff x="2064597" y="677859"/>
            <a:chExt cx="5067924" cy="4083918"/>
          </a:xfrm>
        </p:grpSpPr>
        <p:pic>
          <p:nvPicPr>
            <p:cNvPr id="7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6CBB66F5-65D0-4B2F-A971-81B3FC19AE7E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64597" y="677859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7D5F884E-C1A4-4597-ADFE-C2DD6BE65CAA}"/>
                </a:ext>
              </a:extLst>
            </p:cNvPr>
            <p:cNvSpPr/>
            <p:nvPr/>
          </p:nvSpPr>
          <p:spPr bwMode="auto">
            <a:xfrm>
              <a:off x="4259566" y="1003906"/>
              <a:ext cx="2079679" cy="136950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9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9A2EEA7F-A24F-41AC-AC84-81F3B585CB35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>
              <a:off x="3069169" y="2334043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D4530658-6789-43F0-A448-A482B72C7487}"/>
                </a:ext>
              </a:extLst>
            </p:cNvPr>
            <p:cNvSpPr txBox="1"/>
            <p:nvPr/>
          </p:nvSpPr>
          <p:spPr>
            <a:xfrm>
              <a:off x="4398199" y="1109769"/>
              <a:ext cx="18024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Ich habe eine Aufgabe für euch: Baut einen Steinturm!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D9EFAFD-C0A0-4B84-9B67-40D74FD5F6F7}"/>
              </a:ext>
            </a:extLst>
          </p:cNvPr>
          <p:cNvGrpSpPr/>
          <p:nvPr/>
        </p:nvGrpSpPr>
        <p:grpSpPr>
          <a:xfrm>
            <a:off x="2295704" y="843558"/>
            <a:ext cx="5067924" cy="3978442"/>
            <a:chOff x="2295704" y="843558"/>
            <a:chExt cx="5067924" cy="3978442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7363765B-F00D-45B3-B996-674095225F7B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295704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55F8ECEB-8B63-40D8-9D67-D37AA82E62FE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460295" y="2549059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7C9DFB4B-47BE-4DA9-8640-0024C1BEF202}"/>
                </a:ext>
              </a:extLst>
            </p:cNvPr>
            <p:cNvSpPr/>
            <p:nvPr/>
          </p:nvSpPr>
          <p:spPr bwMode="auto">
            <a:xfrm flipH="1">
              <a:off x="3563887" y="1419622"/>
              <a:ext cx="1896407" cy="127898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134B7DCF-048C-444C-9701-A9D8AA294680}"/>
                </a:ext>
              </a:extLst>
            </p:cNvPr>
            <p:cNvSpPr txBox="1"/>
            <p:nvPr/>
          </p:nvSpPr>
          <p:spPr>
            <a:xfrm>
              <a:off x="3703486" y="1597451"/>
              <a:ext cx="161720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Na, wie sieht euer Steinturm aus?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9" name="Google Shape;309;p48"/>
          <p:cNvSpPr/>
          <p:nvPr/>
        </p:nvSpPr>
        <p:spPr bwMode="auto">
          <a:xfrm>
            <a:off x="2880025" y="1798051"/>
            <a:ext cx="2187900" cy="637799"/>
          </a:xfrm>
          <a:prstGeom prst="wedgeRectCallout">
            <a:avLst>
              <a:gd name="adj1" fmla="val 57102"/>
              <a:gd name="adj2" fmla="val 104037"/>
            </a:avLst>
          </a:prstGeom>
          <a:solidFill>
            <a:srgbClr val="FFFFFF">
              <a:alpha val="74901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04886CC-D5ED-451E-82C0-9E1EA14D7FFB}"/>
              </a:ext>
            </a:extLst>
          </p:cNvPr>
          <p:cNvGrpSpPr/>
          <p:nvPr/>
        </p:nvGrpSpPr>
        <p:grpSpPr>
          <a:xfrm>
            <a:off x="2339752" y="701904"/>
            <a:ext cx="4320479" cy="4188064"/>
            <a:chOff x="2339752" y="701904"/>
            <a:chExt cx="4320479" cy="4188064"/>
          </a:xfrm>
        </p:grpSpPr>
        <p:pic>
          <p:nvPicPr>
            <p:cNvPr id="310" name="Google Shape;310;p48"/>
            <p:cNvPicPr/>
            <p:nvPr/>
          </p:nvPicPr>
          <p:blipFill rotWithShape="1">
            <a:blip r:embed="rId2">
              <a:alphaModFix/>
            </a:blip>
            <a:srcRect t="8469" r="1856" b="17124"/>
            <a:stretch/>
          </p:blipFill>
          <p:spPr bwMode="auto">
            <a:xfrm>
              <a:off x="2339752" y="701904"/>
              <a:ext cx="4320479" cy="41764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7D3A5280-CDFA-422B-86CC-A0B61E7B24C6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5004048" y="2462234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0390D661-1765-4FEF-A499-3FD59D0E2B03}"/>
                </a:ext>
              </a:extLst>
            </p:cNvPr>
            <p:cNvSpPr/>
            <p:nvPr/>
          </p:nvSpPr>
          <p:spPr bwMode="auto">
            <a:xfrm flipH="1">
              <a:off x="3295497" y="1419622"/>
              <a:ext cx="1762579" cy="110544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76C4B6B7-272E-476F-B915-E336C0B6561C}"/>
                </a:ext>
              </a:extLst>
            </p:cNvPr>
            <p:cNvSpPr txBox="1"/>
            <p:nvPr/>
          </p:nvSpPr>
          <p:spPr>
            <a:xfrm>
              <a:off x="3358797" y="1538904"/>
              <a:ext cx="16359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Und immer schön links halten!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1CA0EE5-AA2A-4FD0-9173-841B5EA89BF5}"/>
              </a:ext>
            </a:extLst>
          </p:cNvPr>
          <p:cNvGrpSpPr/>
          <p:nvPr/>
        </p:nvGrpSpPr>
        <p:grpSpPr>
          <a:xfrm>
            <a:off x="2147070" y="832212"/>
            <a:ext cx="5067924" cy="4001133"/>
            <a:chOff x="2147070" y="832212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8B723338-8D55-4FB4-99A7-3C4A9B0BF741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147070" y="832212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EA0BD72B-BCA0-4DD6-8D97-D5D4FD3678C9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166881" y="2560404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9E3C882A-E6AB-4DB3-AA57-B7F9B36EC145}"/>
                </a:ext>
              </a:extLst>
            </p:cNvPr>
            <p:cNvSpPr/>
            <p:nvPr/>
          </p:nvSpPr>
          <p:spPr bwMode="auto">
            <a:xfrm>
              <a:off x="3966080" y="1203598"/>
              <a:ext cx="1974072" cy="1331014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1E7EFC92-AFFF-43F5-9FF6-AC5A13AC21ED}"/>
                </a:ext>
              </a:extLst>
            </p:cNvPr>
            <p:cNvSpPr txBox="1"/>
            <p:nvPr/>
          </p:nvSpPr>
          <p:spPr>
            <a:xfrm>
              <a:off x="4039856" y="1407440"/>
              <a:ext cx="19002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Jetzt ist es wichtig, dass ihr genau nachschaut!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20D4820-5BC9-4267-96D6-FB184C67B571}"/>
              </a:ext>
            </a:extLst>
          </p:cNvPr>
          <p:cNvGrpSpPr/>
          <p:nvPr/>
        </p:nvGrpSpPr>
        <p:grpSpPr>
          <a:xfrm>
            <a:off x="2343263" y="915566"/>
            <a:ext cx="5067924" cy="4001133"/>
            <a:chOff x="2343263" y="915566"/>
            <a:chExt cx="5067924" cy="4001133"/>
          </a:xfrm>
        </p:grpSpPr>
        <p:pic>
          <p:nvPicPr>
            <p:cNvPr id="10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C5BDCE3B-5100-42F0-ACC0-B2073837D87E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343263" y="915566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37;p26">
              <a:extLst>
                <a:ext uri="{FF2B5EF4-FFF2-40B4-BE49-F238E27FC236}">
                  <a16:creationId xmlns:a16="http://schemas.microsoft.com/office/drawing/2014/main" id="{EBADAC16-54C8-4847-8760-870D4FD08467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363074" y="2643758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prechblase: oval 11">
              <a:extLst>
                <a:ext uri="{FF2B5EF4-FFF2-40B4-BE49-F238E27FC236}">
                  <a16:creationId xmlns:a16="http://schemas.microsoft.com/office/drawing/2014/main" id="{12A15825-94E6-4C5B-8D89-A13D73E9E70D}"/>
                </a:ext>
              </a:extLst>
            </p:cNvPr>
            <p:cNvSpPr/>
            <p:nvPr/>
          </p:nvSpPr>
          <p:spPr bwMode="auto">
            <a:xfrm>
              <a:off x="4157145" y="1611988"/>
              <a:ext cx="1566983" cy="103177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FEEE3FDD-80D1-4BD8-9929-A600DF50596C}"/>
                </a:ext>
              </a:extLst>
            </p:cNvPr>
            <p:cNvSpPr txBox="1"/>
            <p:nvPr/>
          </p:nvSpPr>
          <p:spPr>
            <a:xfrm>
              <a:off x="4220556" y="1804707"/>
              <a:ext cx="15035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Baut doch ein Mobile!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E99C24DF-E5F0-4BB4-BA6D-7141290C21CB}"/>
              </a:ext>
            </a:extLst>
          </p:cNvPr>
          <p:cNvGrpSpPr/>
          <p:nvPr/>
        </p:nvGrpSpPr>
        <p:grpSpPr>
          <a:xfrm>
            <a:off x="1763688" y="699542"/>
            <a:ext cx="5067924" cy="4083918"/>
            <a:chOff x="1763688" y="699542"/>
            <a:chExt cx="5067924" cy="4083918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CEF3432B-9973-480C-A6D4-20B3E4C4B664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763688" y="699542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ABCC903C-8073-44B5-A7FD-838EE92FB309}"/>
                </a:ext>
              </a:extLst>
            </p:cNvPr>
            <p:cNvSpPr/>
            <p:nvPr/>
          </p:nvSpPr>
          <p:spPr bwMode="auto">
            <a:xfrm>
              <a:off x="3958657" y="915566"/>
              <a:ext cx="2125511" cy="147952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11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DEDDDFEE-E9AD-4B28-934D-F0850C2B3FDF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>
              <a:off x="2768260" y="2355726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C31B5C2A-C346-4201-85B5-C235E13E6E4F}"/>
                </a:ext>
              </a:extLst>
            </p:cNvPr>
            <p:cNvSpPr txBox="1"/>
            <p:nvPr/>
          </p:nvSpPr>
          <p:spPr>
            <a:xfrm>
              <a:off x="4139952" y="1059582"/>
              <a:ext cx="17864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de-DE" sz="1800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Findet ein Stück Wald, in das man etwas tiefer eintauchen kann!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4C2F5A8-CADC-43C6-AB9D-D69FA74D79A3}"/>
              </a:ext>
            </a:extLst>
          </p:cNvPr>
          <p:cNvGrpSpPr/>
          <p:nvPr/>
        </p:nvGrpSpPr>
        <p:grpSpPr>
          <a:xfrm>
            <a:off x="2627784" y="342651"/>
            <a:ext cx="5067924" cy="3978442"/>
            <a:chOff x="2627784" y="342651"/>
            <a:chExt cx="5067924" cy="3978442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5CAFEA55-55BC-4AF7-89E9-1582B86108B5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627784" y="342651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7;p26">
              <a:extLst>
                <a:ext uri="{FF2B5EF4-FFF2-40B4-BE49-F238E27FC236}">
                  <a16:creationId xmlns:a16="http://schemas.microsoft.com/office/drawing/2014/main" id="{9339FB6B-E0CF-408B-925D-8A8DDBC63EFF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792375" y="2048152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prechblase: oval 10">
              <a:extLst>
                <a:ext uri="{FF2B5EF4-FFF2-40B4-BE49-F238E27FC236}">
                  <a16:creationId xmlns:a16="http://schemas.microsoft.com/office/drawing/2014/main" id="{443765CF-A550-4B74-BF02-BBBA9F50B413}"/>
                </a:ext>
              </a:extLst>
            </p:cNvPr>
            <p:cNvSpPr/>
            <p:nvPr/>
          </p:nvSpPr>
          <p:spPr bwMode="auto">
            <a:xfrm flipH="1">
              <a:off x="3779911" y="915565"/>
              <a:ext cx="2012463" cy="128213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7F49FCA3-A094-45E8-93AB-740201D006C7}"/>
                </a:ext>
              </a:extLst>
            </p:cNvPr>
            <p:cNvSpPr txBox="1"/>
            <p:nvPr/>
          </p:nvSpPr>
          <p:spPr>
            <a:xfrm>
              <a:off x="4000060" y="975131"/>
              <a:ext cx="16520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Ich habe noch eine tolle Aufgabe für euch!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C6DEC17-9A24-4382-B278-1681E7F54D78}"/>
              </a:ext>
            </a:extLst>
          </p:cNvPr>
          <p:cNvGrpSpPr/>
          <p:nvPr/>
        </p:nvGrpSpPr>
        <p:grpSpPr>
          <a:xfrm>
            <a:off x="2015717" y="843558"/>
            <a:ext cx="5067924" cy="3978442"/>
            <a:chOff x="2015717" y="843558"/>
            <a:chExt cx="5067924" cy="3978442"/>
          </a:xfrm>
        </p:grpSpPr>
        <p:pic>
          <p:nvPicPr>
            <p:cNvPr id="5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5BAE8F00-CA2C-4643-AC9D-F1A2DF8D1FD8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15717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37;p26">
              <a:extLst>
                <a:ext uri="{FF2B5EF4-FFF2-40B4-BE49-F238E27FC236}">
                  <a16:creationId xmlns:a16="http://schemas.microsoft.com/office/drawing/2014/main" id="{F21D07E9-7D55-4095-BB8E-735B1E7E66A3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180308" y="2549059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12B27A3D-5AD7-48A7-BC16-BEBD7202C69A}"/>
                </a:ext>
              </a:extLst>
            </p:cNvPr>
            <p:cNvSpPr/>
            <p:nvPr/>
          </p:nvSpPr>
          <p:spPr bwMode="auto">
            <a:xfrm flipH="1">
              <a:off x="3014064" y="1282838"/>
              <a:ext cx="2166244" cy="14157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FF37C4B-2234-4809-AABD-3740D182934F}"/>
                </a:ext>
              </a:extLst>
            </p:cNvPr>
            <p:cNvSpPr txBox="1"/>
            <p:nvPr/>
          </p:nvSpPr>
          <p:spPr>
            <a:xfrm>
              <a:off x="3203848" y="1417007"/>
              <a:ext cx="1872208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Macht es euch nun gerne bequem und hört der Geschichte zu!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  <a:p>
              <a:pPr algn="ctr"/>
              <a:endParaRPr lang="de-DE" dirty="0">
                <a:latin typeface="Dosis" pitchFamily="2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56D9330-45E7-4170-A0A2-902CA096302B}"/>
              </a:ext>
            </a:extLst>
          </p:cNvPr>
          <p:cNvGrpSpPr/>
          <p:nvPr/>
        </p:nvGrpSpPr>
        <p:grpSpPr>
          <a:xfrm>
            <a:off x="1921062" y="582529"/>
            <a:ext cx="5067924" cy="3978442"/>
            <a:chOff x="1921062" y="582529"/>
            <a:chExt cx="5067924" cy="3978442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0347E45F-9C72-436E-A2D9-687A63BB6BDF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921062" y="582529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7;p26">
              <a:extLst>
                <a:ext uri="{FF2B5EF4-FFF2-40B4-BE49-F238E27FC236}">
                  <a16:creationId xmlns:a16="http://schemas.microsoft.com/office/drawing/2014/main" id="{3914003B-C26C-4945-A933-222581BF581B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 flipH="1">
              <a:off x="5085653" y="2288030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prechblase: oval 10">
              <a:extLst>
                <a:ext uri="{FF2B5EF4-FFF2-40B4-BE49-F238E27FC236}">
                  <a16:creationId xmlns:a16="http://schemas.microsoft.com/office/drawing/2014/main" id="{79C867EF-9D49-4453-8F79-16188D371F7B}"/>
                </a:ext>
              </a:extLst>
            </p:cNvPr>
            <p:cNvSpPr/>
            <p:nvPr/>
          </p:nvSpPr>
          <p:spPr bwMode="auto">
            <a:xfrm flipH="1">
              <a:off x="3347863" y="1268030"/>
              <a:ext cx="1737788" cy="116955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A77B6BD-358C-4DAC-A83A-987AB820D4C0}"/>
                </a:ext>
              </a:extLst>
            </p:cNvPr>
            <p:cNvSpPr txBox="1"/>
            <p:nvPr/>
          </p:nvSpPr>
          <p:spPr>
            <a:xfrm>
              <a:off x="3395534" y="1391140"/>
              <a:ext cx="16424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Puuh, ich brauche eine Pause!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74EEDFF-7A77-42DC-A418-9DBDD95BE6E5}"/>
              </a:ext>
            </a:extLst>
          </p:cNvPr>
          <p:cNvGrpSpPr/>
          <p:nvPr/>
        </p:nvGrpSpPr>
        <p:grpSpPr>
          <a:xfrm>
            <a:off x="1835696" y="454255"/>
            <a:ext cx="5067924" cy="4001133"/>
            <a:chOff x="1835696" y="454255"/>
            <a:chExt cx="5067924" cy="4001133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599F9285-E5FA-4E38-BD63-D80F591816DE}"/>
                </a:ext>
              </a:extLst>
            </p:cNvPr>
            <p:cNvPicPr/>
            <p:nvPr/>
          </p:nvPicPr>
          <p:blipFill rotWithShape="1">
            <a:blip r:embed="rId3">
              <a:alphaModFix/>
            </a:blip>
            <a:srcRect l="1002" t="24931" r="1756" b="16401"/>
            <a:stretch/>
          </p:blipFill>
          <p:spPr bwMode="auto">
            <a:xfrm>
              <a:off x="1835696" y="454255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7;p26">
              <a:extLst>
                <a:ext uri="{FF2B5EF4-FFF2-40B4-BE49-F238E27FC236}">
                  <a16:creationId xmlns:a16="http://schemas.microsoft.com/office/drawing/2014/main" id="{AFFFE547-2739-4031-AB9B-DFC5D522F69E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>
              <a:off x="2855507" y="2182447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prechblase: oval 10">
              <a:extLst>
                <a:ext uri="{FF2B5EF4-FFF2-40B4-BE49-F238E27FC236}">
                  <a16:creationId xmlns:a16="http://schemas.microsoft.com/office/drawing/2014/main" id="{16F1DC79-77DF-4600-BA03-2E4FC4519CD2}"/>
                </a:ext>
              </a:extLst>
            </p:cNvPr>
            <p:cNvSpPr/>
            <p:nvPr/>
          </p:nvSpPr>
          <p:spPr bwMode="auto">
            <a:xfrm>
              <a:off x="3654705" y="987574"/>
              <a:ext cx="1880847" cy="11690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AE271BA0-4804-48CF-879E-B71F6092C6AF}"/>
                </a:ext>
              </a:extLst>
            </p:cNvPr>
            <p:cNvSpPr txBox="1"/>
            <p:nvPr/>
          </p:nvSpPr>
          <p:spPr>
            <a:xfrm>
              <a:off x="3752208" y="1110449"/>
              <a:ext cx="16858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Na, könnt ihr euch noch erinnern?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836C802-86B0-4676-8650-144B8F89C7C6}"/>
              </a:ext>
            </a:extLst>
          </p:cNvPr>
          <p:cNvGrpSpPr/>
          <p:nvPr/>
        </p:nvGrpSpPr>
        <p:grpSpPr>
          <a:xfrm>
            <a:off x="1887153" y="714145"/>
            <a:ext cx="5067924" cy="4001133"/>
            <a:chOff x="1887153" y="714145"/>
            <a:chExt cx="5067924" cy="4001133"/>
          </a:xfrm>
        </p:grpSpPr>
        <p:pic>
          <p:nvPicPr>
            <p:cNvPr id="9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CA915428-6F00-4796-A8C6-760CD9EDCAF2}"/>
                </a:ext>
              </a:extLst>
            </p:cNvPr>
            <p:cNvPicPr/>
            <p:nvPr/>
          </p:nvPicPr>
          <p:blipFill rotWithShape="1">
            <a:blip r:embed="rId3">
              <a:alphaModFix/>
            </a:blip>
            <a:srcRect l="1002" t="24931" r="1756" b="16401"/>
            <a:stretch/>
          </p:blipFill>
          <p:spPr bwMode="auto">
            <a:xfrm>
              <a:off x="1887153" y="714145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7;p26">
              <a:extLst>
                <a:ext uri="{FF2B5EF4-FFF2-40B4-BE49-F238E27FC236}">
                  <a16:creationId xmlns:a16="http://schemas.microsoft.com/office/drawing/2014/main" id="{B30ECB10-AFD5-447A-AB55-F1B205DFEB3B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>
              <a:off x="2906964" y="2442337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prechblase: oval 10">
              <a:extLst>
                <a:ext uri="{FF2B5EF4-FFF2-40B4-BE49-F238E27FC236}">
                  <a16:creationId xmlns:a16="http://schemas.microsoft.com/office/drawing/2014/main" id="{98C360A5-81C7-4C66-AC25-DC6F689FA58E}"/>
                </a:ext>
              </a:extLst>
            </p:cNvPr>
            <p:cNvSpPr/>
            <p:nvPr/>
          </p:nvSpPr>
          <p:spPr bwMode="auto">
            <a:xfrm>
              <a:off x="3706162" y="915566"/>
              <a:ext cx="2017966" cy="1500979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06D712C9-B2F6-4FF0-8A7F-DD3B6EC9B78B}"/>
                </a:ext>
              </a:extLst>
            </p:cNvPr>
            <p:cNvSpPr txBox="1"/>
            <p:nvPr/>
          </p:nvSpPr>
          <p:spPr>
            <a:xfrm>
              <a:off x="3929926" y="1065890"/>
              <a:ext cx="15704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Fast geschafft! Aber eine Aufgabe habe ich noch!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EAD3CEA8-2EFA-4D76-A688-49CABC53E3A9}"/>
              </a:ext>
            </a:extLst>
          </p:cNvPr>
          <p:cNvGrpSpPr/>
          <p:nvPr/>
        </p:nvGrpSpPr>
        <p:grpSpPr>
          <a:xfrm>
            <a:off x="2627784" y="529791"/>
            <a:ext cx="5067924" cy="4083918"/>
            <a:chOff x="2627784" y="529791"/>
            <a:chExt cx="5067924" cy="4083918"/>
          </a:xfrm>
        </p:grpSpPr>
        <p:pic>
          <p:nvPicPr>
            <p:cNvPr id="8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4D73095B-51F8-425B-ADFB-23F0EF5ECDCE}"/>
                </a:ext>
              </a:extLst>
            </p:cNvPr>
            <p:cNvPicPr/>
            <p:nvPr/>
          </p:nvPicPr>
          <p:blipFill rotWithShape="1">
            <a:blip r:embed="rId3">
              <a:alphaModFix/>
            </a:blip>
            <a:srcRect l="1002" t="24931" r="1756" b="16401"/>
            <a:stretch/>
          </p:blipFill>
          <p:spPr bwMode="auto">
            <a:xfrm>
              <a:off x="2627784" y="529791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4EA68DAC-FC6C-4A90-95F5-1925F10BD620}"/>
                </a:ext>
              </a:extLst>
            </p:cNvPr>
            <p:cNvSpPr/>
            <p:nvPr/>
          </p:nvSpPr>
          <p:spPr bwMode="auto">
            <a:xfrm>
              <a:off x="4822753" y="915566"/>
              <a:ext cx="1765471" cy="13097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10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3C04879B-69E4-444F-A8CA-CCB37670846B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8874" t="6829" r="61028" b="44414"/>
            <a:stretch/>
          </p:blipFill>
          <p:spPr bwMode="auto">
            <a:xfrm>
              <a:off x="3632356" y="2185975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A99F7682-2119-4F3F-8A0E-8D582E08F5A5}"/>
                </a:ext>
              </a:extLst>
            </p:cNvPr>
            <p:cNvSpPr txBox="1"/>
            <p:nvPr/>
          </p:nvSpPr>
          <p:spPr>
            <a:xfrm>
              <a:off x="4967433" y="1108787"/>
              <a:ext cx="14761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Na, was ist euch aufgefallen?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97FF424-F3F8-476B-81E0-F8D8A73774A9}"/>
              </a:ext>
            </a:extLst>
          </p:cNvPr>
          <p:cNvGrpSpPr/>
          <p:nvPr/>
        </p:nvGrpSpPr>
        <p:grpSpPr>
          <a:xfrm>
            <a:off x="2823772" y="545760"/>
            <a:ext cx="5067924" cy="4051979"/>
            <a:chOff x="2823772" y="545760"/>
            <a:chExt cx="5067924" cy="4051979"/>
          </a:xfrm>
        </p:grpSpPr>
        <p:pic>
          <p:nvPicPr>
            <p:cNvPr id="11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D5F1A06C-A765-466E-99C5-64858482464F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823772" y="545760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34743B2A-FEB7-474E-A293-4269AF0B5492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5357734" y="2170005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137;p26">
              <a:extLst>
                <a:ext uri="{FF2B5EF4-FFF2-40B4-BE49-F238E27FC236}">
                  <a16:creationId xmlns:a16="http://schemas.microsoft.com/office/drawing/2014/main" id="{46EB3ED1-317B-47A1-8DE8-2B605DB8FB18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>
              <a:off x="3807662" y="2261297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Sprechblase: oval 13">
              <a:extLst>
                <a:ext uri="{FF2B5EF4-FFF2-40B4-BE49-F238E27FC236}">
                  <a16:creationId xmlns:a16="http://schemas.microsoft.com/office/drawing/2014/main" id="{46D6551C-CD95-4B86-97A5-AF143E37F73B}"/>
                </a:ext>
              </a:extLst>
            </p:cNvPr>
            <p:cNvSpPr/>
            <p:nvPr/>
          </p:nvSpPr>
          <p:spPr>
            <a:xfrm>
              <a:off x="4526898" y="771551"/>
              <a:ext cx="1845302" cy="1303544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419D5CC8-E5B4-4DB8-ABAF-6262EBB17DF7}"/>
                </a:ext>
              </a:extLst>
            </p:cNvPr>
            <p:cNvSpPr txBox="1"/>
            <p:nvPr/>
          </p:nvSpPr>
          <p:spPr>
            <a:xfrm>
              <a:off x="4592179" y="961658"/>
              <a:ext cx="17147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Es war schön mit euch! Hoffentlich bis bald!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E721B23-E1EB-45F3-A04C-B7E5418706CA}"/>
              </a:ext>
            </a:extLst>
          </p:cNvPr>
          <p:cNvGrpSpPr/>
          <p:nvPr/>
        </p:nvGrpSpPr>
        <p:grpSpPr>
          <a:xfrm>
            <a:off x="827584" y="555526"/>
            <a:ext cx="7864375" cy="3763044"/>
            <a:chOff x="2367279" y="857656"/>
            <a:chExt cx="7864375" cy="3763044"/>
          </a:xfrm>
        </p:grpSpPr>
        <p:pic>
          <p:nvPicPr>
            <p:cNvPr id="13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5EB8C005-9FCE-4AE2-80A4-B5A1F88BCE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/>
            </a:blip>
            <a:srcRect t="42340" b="18015"/>
            <a:stretch/>
          </p:blipFill>
          <p:spPr bwMode="auto">
            <a:xfrm>
              <a:off x="2367279" y="883708"/>
              <a:ext cx="7864375" cy="373699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/>
          </p:spPr>
        </p:pic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34E4A1F6-C4F0-4008-902E-7132B41A8886}"/>
                </a:ext>
              </a:extLst>
            </p:cNvPr>
            <p:cNvSpPr/>
            <p:nvPr/>
          </p:nvSpPr>
          <p:spPr>
            <a:xfrm>
              <a:off x="3137568" y="857656"/>
              <a:ext cx="6323798" cy="671124"/>
            </a:xfrm>
            <a:custGeom>
              <a:avLst/>
              <a:gdLst/>
              <a:ahLst/>
              <a:cxnLst/>
              <a:rect l="l" t="t" r="r" b="b"/>
              <a:pathLst>
                <a:path w="4156364" h="4114800">
                  <a:moveTo>
                    <a:pt x="0" y="0"/>
                  </a:moveTo>
                  <a:lnTo>
                    <a:pt x="4156364" y="0"/>
                  </a:lnTo>
                  <a:lnTo>
                    <a:pt x="4156364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lum bright="32000" contrast="-50000"/>
                <a:alphaModFix amt="94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E01FBA90-70D4-45BE-8A12-AFA0096DE7AA}"/>
                </a:ext>
              </a:extLst>
            </p:cNvPr>
            <p:cNvSpPr txBox="1"/>
            <p:nvPr/>
          </p:nvSpPr>
          <p:spPr>
            <a:xfrm>
              <a:off x="4094481" y="935848"/>
              <a:ext cx="4444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latin typeface="Dosis" pitchFamily="2" charset="0"/>
                </a:rPr>
                <a:t>Waldbaden</a:t>
              </a:r>
            </a:p>
          </p:txBody>
        </p:sp>
        <p:pic>
          <p:nvPicPr>
            <p:cNvPr id="18" name="Google Shape;137;p26">
              <a:extLst>
                <a:ext uri="{FF2B5EF4-FFF2-40B4-BE49-F238E27FC236}">
                  <a16:creationId xmlns:a16="http://schemas.microsoft.com/office/drawing/2014/main" id="{DDDB1DD8-EBAB-4BE7-802E-F52BC2FF5F6D}"/>
                </a:ext>
              </a:extLst>
            </p:cNvPr>
            <p:cNvPicPr/>
            <p:nvPr/>
          </p:nvPicPr>
          <p:blipFill>
            <a:blip r:embed="rId5">
              <a:alphaModFix/>
            </a:blip>
            <a:srcRect l="20074" t="8108" r="53454" b="50000"/>
            <a:stretch/>
          </p:blipFill>
          <p:spPr bwMode="auto">
            <a:xfrm>
              <a:off x="5251679" y="2085553"/>
              <a:ext cx="1056345" cy="24607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847F2505-D64E-43BA-B615-7BA7D4859B01}"/>
                </a:ext>
              </a:extLst>
            </p:cNvPr>
            <p:cNvPicPr/>
            <p:nvPr/>
          </p:nvPicPr>
          <p:blipFill>
            <a:blip r:embed="rId6">
              <a:alphaModFix/>
            </a:blip>
            <a:srcRect l="8874" t="6829" r="61028" b="44414"/>
            <a:stretch/>
          </p:blipFill>
          <p:spPr bwMode="auto">
            <a:xfrm flipH="1">
              <a:off x="7558784" y="1761424"/>
              <a:ext cx="1152078" cy="254371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42149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BE7961B6-15D1-4F85-A2BC-4A6F897F2182}"/>
              </a:ext>
            </a:extLst>
          </p:cNvPr>
          <p:cNvGrpSpPr/>
          <p:nvPr/>
        </p:nvGrpSpPr>
        <p:grpSpPr>
          <a:xfrm>
            <a:off x="2038038" y="843558"/>
            <a:ext cx="5067924" cy="4083918"/>
            <a:chOff x="2038038" y="843558"/>
            <a:chExt cx="5067924" cy="4083918"/>
          </a:xfrm>
        </p:grpSpPr>
        <p:pic>
          <p:nvPicPr>
            <p:cNvPr id="5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917D3947-2DB4-4F54-A586-18BE82CFFE27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38038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A28F23C3-1024-415A-8EE8-703A6B3C1F51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5004048" y="2499742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88E90E49-57AB-46FA-9F34-81625A58EEBD}"/>
                </a:ext>
              </a:extLst>
            </p:cNvPr>
            <p:cNvSpPr/>
            <p:nvPr/>
          </p:nvSpPr>
          <p:spPr bwMode="auto">
            <a:xfrm flipH="1">
              <a:off x="3275855" y="1491630"/>
              <a:ext cx="1816883" cy="1204736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89C55203-D611-40DE-BB1C-9A0809650119}"/>
                </a:ext>
              </a:extLst>
            </p:cNvPr>
            <p:cNvSpPr txBox="1"/>
            <p:nvPr/>
          </p:nvSpPr>
          <p:spPr>
            <a:xfrm>
              <a:off x="3428212" y="1659432"/>
              <a:ext cx="1512168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Was für eine tolle Geschichte! 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  <a:p>
              <a:endParaRPr lang="de-DE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Google Shape;134;p26" descr="Ein Bild, das Baum, draußen, Gras, Pflanze enthält.&#10;&#10;Automatisch generierte Beschreibung">
            <a:extLst>
              <a:ext uri="{FF2B5EF4-FFF2-40B4-BE49-F238E27FC236}">
                <a16:creationId xmlns:a16="http://schemas.microsoft.com/office/drawing/2014/main" id="{0E3BB3CB-AD56-4CBC-AFD5-58B15ED86076}"/>
              </a:ext>
            </a:extLst>
          </p:cNvPr>
          <p:cNvPicPr/>
          <p:nvPr/>
        </p:nvPicPr>
        <p:blipFill rotWithShape="1">
          <a:blip r:embed="rId2">
            <a:alphaModFix/>
          </a:blip>
          <a:srcRect l="1002" t="24931" r="1756" b="16401"/>
          <a:stretch/>
        </p:blipFill>
        <p:spPr bwMode="auto">
          <a:xfrm>
            <a:off x="1763688" y="771550"/>
            <a:ext cx="5067924" cy="3978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36;p2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DC687C2-454B-4236-A680-B3A682055EBA}"/>
              </a:ext>
            </a:extLst>
          </p:cNvPr>
          <p:cNvPicPr/>
          <p:nvPr/>
        </p:nvPicPr>
        <p:blipFill>
          <a:blip r:embed="rId3">
            <a:alphaModFix/>
          </a:blip>
          <a:srcRect l="8874" t="6829" r="61028" b="44414"/>
          <a:stretch/>
        </p:blipFill>
        <p:spPr bwMode="auto">
          <a:xfrm flipH="1">
            <a:off x="4297650" y="2395795"/>
            <a:ext cx="1174449" cy="2427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7;p26">
            <a:extLst>
              <a:ext uri="{FF2B5EF4-FFF2-40B4-BE49-F238E27FC236}">
                <a16:creationId xmlns:a16="http://schemas.microsoft.com/office/drawing/2014/main" id="{031B4570-C106-4AEC-9694-1D4FEA399342}"/>
              </a:ext>
            </a:extLst>
          </p:cNvPr>
          <p:cNvPicPr/>
          <p:nvPr/>
        </p:nvPicPr>
        <p:blipFill>
          <a:blip r:embed="rId4">
            <a:alphaModFix/>
          </a:blip>
          <a:srcRect l="20074" t="8108" r="53454" b="50000"/>
          <a:stretch/>
        </p:blipFill>
        <p:spPr bwMode="auto">
          <a:xfrm>
            <a:off x="2747578" y="2487087"/>
            <a:ext cx="1012237" cy="227294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prechblase: oval 13">
            <a:extLst>
              <a:ext uri="{FF2B5EF4-FFF2-40B4-BE49-F238E27FC236}">
                <a16:creationId xmlns:a16="http://schemas.microsoft.com/office/drawing/2014/main" id="{7193A302-818B-4D1E-AB61-1A2303133BE6}"/>
              </a:ext>
            </a:extLst>
          </p:cNvPr>
          <p:cNvSpPr/>
          <p:nvPr/>
        </p:nvSpPr>
        <p:spPr>
          <a:xfrm>
            <a:off x="3466814" y="1379521"/>
            <a:ext cx="1586574" cy="921363"/>
          </a:xfrm>
          <a:prstGeom prst="wedgeEllipseCallout">
            <a:avLst>
              <a:gd name="adj1" fmla="val -52502"/>
              <a:gd name="adj2" fmla="val 59619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100" dirty="0">
              <a:latin typeface="Dosis" pitchFamily="2" charset="0"/>
              <a:ea typeface="Lexend Medium"/>
              <a:cs typeface="Calibri" panose="020F0502020204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C9B2011-D965-4C02-8946-8C81394B7D1D}"/>
              </a:ext>
            </a:extLst>
          </p:cNvPr>
          <p:cNvSpPr txBox="1"/>
          <p:nvPr/>
        </p:nvSpPr>
        <p:spPr>
          <a:xfrm>
            <a:off x="3522018" y="1517036"/>
            <a:ext cx="1476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latin typeface="Dosis" pitchFamily="2" charset="0"/>
              </a:rPr>
              <a:t>Los geht´s auf Tauchgang!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99C3C04B-AB75-47E5-89C0-7742486F9797}"/>
              </a:ext>
            </a:extLst>
          </p:cNvPr>
          <p:cNvGrpSpPr/>
          <p:nvPr/>
        </p:nvGrpSpPr>
        <p:grpSpPr>
          <a:xfrm>
            <a:off x="1788754" y="739643"/>
            <a:ext cx="5067924" cy="4051979"/>
            <a:chOff x="1788754" y="739643"/>
            <a:chExt cx="5067924" cy="4051979"/>
          </a:xfrm>
        </p:grpSpPr>
        <p:pic>
          <p:nvPicPr>
            <p:cNvPr id="8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42DB0ED7-3D71-4E6A-B759-A1579667E6DD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788754" y="739643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28CB6706-DD09-430B-9747-BE829797D312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 flipH="1">
              <a:off x="4322716" y="2363888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137;p26">
              <a:extLst>
                <a:ext uri="{FF2B5EF4-FFF2-40B4-BE49-F238E27FC236}">
                  <a16:creationId xmlns:a16="http://schemas.microsoft.com/office/drawing/2014/main" id="{13BB8E33-385D-48F3-B1FE-C80FF4BFD795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>
              <a:off x="2772644" y="2455180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Sprechblase: oval 15">
              <a:extLst>
                <a:ext uri="{FF2B5EF4-FFF2-40B4-BE49-F238E27FC236}">
                  <a16:creationId xmlns:a16="http://schemas.microsoft.com/office/drawing/2014/main" id="{C5A0E4DF-B379-4649-8C9D-67E9A61F50B0}"/>
                </a:ext>
              </a:extLst>
            </p:cNvPr>
            <p:cNvSpPr/>
            <p:nvPr/>
          </p:nvSpPr>
          <p:spPr>
            <a:xfrm>
              <a:off x="3491880" y="1347614"/>
              <a:ext cx="1586574" cy="92136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688B2280-E89D-4FFD-8A2E-84541E2E0AD2}"/>
                </a:ext>
              </a:extLst>
            </p:cNvPr>
            <p:cNvSpPr txBox="1"/>
            <p:nvPr/>
          </p:nvSpPr>
          <p:spPr>
            <a:xfrm>
              <a:off x="3547084" y="1485129"/>
              <a:ext cx="1476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Los geht´s auf Tauchgang!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93F8F00-AE94-4180-A831-56E388E69E92}"/>
              </a:ext>
            </a:extLst>
          </p:cNvPr>
          <p:cNvGrpSpPr/>
          <p:nvPr/>
        </p:nvGrpSpPr>
        <p:grpSpPr>
          <a:xfrm>
            <a:off x="2015717" y="843558"/>
            <a:ext cx="5067924" cy="4001133"/>
            <a:chOff x="2015717" y="843558"/>
            <a:chExt cx="5067924" cy="4001133"/>
          </a:xfrm>
        </p:grpSpPr>
        <p:pic>
          <p:nvPicPr>
            <p:cNvPr id="6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ED51C136-338E-43B4-A77C-455F467AC981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15717" y="843558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37;p26">
              <a:extLst>
                <a:ext uri="{FF2B5EF4-FFF2-40B4-BE49-F238E27FC236}">
                  <a16:creationId xmlns:a16="http://schemas.microsoft.com/office/drawing/2014/main" id="{F74F2BC8-5105-4403-9BC1-D1E59C9B766E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20074" t="8108" r="53454" b="50000"/>
            <a:stretch/>
          </p:blipFill>
          <p:spPr bwMode="auto">
            <a:xfrm>
              <a:off x="3035528" y="2571750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22A721F1-7B59-4DD4-9FE4-051AB5EABF0E}"/>
                </a:ext>
              </a:extLst>
            </p:cNvPr>
            <p:cNvSpPr/>
            <p:nvPr/>
          </p:nvSpPr>
          <p:spPr bwMode="auto">
            <a:xfrm>
              <a:off x="3834727" y="1563638"/>
              <a:ext cx="1529361" cy="98232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E74085FF-8FA5-49A0-AC94-A5E7E7C64EE8}"/>
                </a:ext>
              </a:extLst>
            </p:cNvPr>
            <p:cNvSpPr txBox="1"/>
            <p:nvPr/>
          </p:nvSpPr>
          <p:spPr>
            <a:xfrm>
              <a:off x="3957699" y="1731632"/>
              <a:ext cx="1283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Denkt an die Steinchen!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C138B64D-B8D0-4E27-AA48-1E6B9E201C74}"/>
              </a:ext>
            </a:extLst>
          </p:cNvPr>
          <p:cNvGrpSpPr/>
          <p:nvPr/>
        </p:nvGrpSpPr>
        <p:grpSpPr>
          <a:xfrm>
            <a:off x="2483768" y="371769"/>
            <a:ext cx="4887396" cy="4399961"/>
            <a:chOff x="2483768" y="371769"/>
            <a:chExt cx="4887396" cy="4399961"/>
          </a:xfrm>
        </p:grpSpPr>
        <p:pic>
          <p:nvPicPr>
            <p:cNvPr id="5" name="Google Shape;166;p30">
              <a:extLst>
                <a:ext uri="{FF2B5EF4-FFF2-40B4-BE49-F238E27FC236}">
                  <a16:creationId xmlns:a16="http://schemas.microsoft.com/office/drawing/2014/main" id="{C88FF800-2358-4935-B249-381D27B11A2A}"/>
                </a:ext>
              </a:extLst>
            </p:cNvPr>
            <p:cNvPicPr/>
            <p:nvPr/>
          </p:nvPicPr>
          <p:blipFill rotWithShape="1">
            <a:blip r:embed="rId3">
              <a:alphaModFix/>
            </a:blip>
            <a:srcRect l="1886" t="10910" r="4" b="10910"/>
            <a:stretch/>
          </p:blipFill>
          <p:spPr bwMode="auto">
            <a:xfrm>
              <a:off x="2483768" y="371769"/>
              <a:ext cx="4887396" cy="4399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37;p26">
              <a:extLst>
                <a:ext uri="{FF2B5EF4-FFF2-40B4-BE49-F238E27FC236}">
                  <a16:creationId xmlns:a16="http://schemas.microsoft.com/office/drawing/2014/main" id="{667C658E-626E-4243-A4D5-9A97D15FD010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 flipH="1">
              <a:off x="5580112" y="2473041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C80562A6-AFC7-49EC-8BC9-56C2D1D3F31F}"/>
                </a:ext>
              </a:extLst>
            </p:cNvPr>
            <p:cNvSpPr/>
            <p:nvPr/>
          </p:nvSpPr>
          <p:spPr bwMode="auto">
            <a:xfrm flipH="1">
              <a:off x="3707904" y="1591891"/>
              <a:ext cx="1872208" cy="101017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5139C356-14D2-47F9-807A-68E0516286AB}"/>
                </a:ext>
              </a:extLst>
            </p:cNvPr>
            <p:cNvSpPr txBox="1"/>
            <p:nvPr/>
          </p:nvSpPr>
          <p:spPr>
            <a:xfrm>
              <a:off x="3801965" y="1773810"/>
              <a:ext cx="1684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de-DE" sz="1800" i="0" u="none" strike="noStrike" cap="none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Ab zum Start-Sprungbrett!</a:t>
              </a:r>
              <a:endParaRPr lang="de-DE" sz="18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BFC5B77-02E7-432C-838D-D9DA1FAB2B0F}"/>
              </a:ext>
            </a:extLst>
          </p:cNvPr>
          <p:cNvGrpSpPr/>
          <p:nvPr/>
        </p:nvGrpSpPr>
        <p:grpSpPr>
          <a:xfrm>
            <a:off x="1835696" y="699542"/>
            <a:ext cx="5067924" cy="4051979"/>
            <a:chOff x="1835696" y="699542"/>
            <a:chExt cx="5067924" cy="4051979"/>
          </a:xfrm>
        </p:grpSpPr>
        <p:pic>
          <p:nvPicPr>
            <p:cNvPr id="6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ABE12749-7179-45A6-8732-4CC586CD2BC1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1835696" y="699542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85EF475E-1DFF-4D2D-B53E-75DD0E0C78AD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>
              <a:off x="2831029" y="2323787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91D3CF0C-76C9-4FA9-B80D-A3A8B6472016}"/>
                </a:ext>
              </a:extLst>
            </p:cNvPr>
            <p:cNvSpPr/>
            <p:nvPr/>
          </p:nvSpPr>
          <p:spPr bwMode="auto">
            <a:xfrm>
              <a:off x="3900863" y="995417"/>
              <a:ext cx="2252581" cy="129169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9" name="Google Shape;137;p26">
              <a:extLst>
                <a:ext uri="{FF2B5EF4-FFF2-40B4-BE49-F238E27FC236}">
                  <a16:creationId xmlns:a16="http://schemas.microsoft.com/office/drawing/2014/main" id="{02A78CBE-CA0C-4171-BF14-2B62BBF8ABF1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 flipH="1">
              <a:off x="4608262" y="2427734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B19C384A-C057-4688-9EEF-F810BC32F377}"/>
                </a:ext>
              </a:extLst>
            </p:cNvPr>
            <p:cNvSpPr txBox="1"/>
            <p:nvPr/>
          </p:nvSpPr>
          <p:spPr>
            <a:xfrm>
              <a:off x="3989766" y="1073828"/>
              <a:ext cx="207477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  <a:defRPr/>
              </a:pPr>
              <a:r>
                <a:rPr lang="de-DE" sz="1800" dirty="0">
                  <a:solidFill>
                    <a:schemeClr val="dk1"/>
                  </a:solidFill>
                  <a:latin typeface="Dosis" pitchFamily="2" charset="0"/>
                  <a:ea typeface="Lexend Medium"/>
                  <a:cs typeface="Calibri" panose="020F0502020204030204" pitchFamily="34" charset="0"/>
                </a:rPr>
                <a:t>Bevor es bergauf geht, solltet ihr noch Pias Worten lauschen und folgen!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51E386D-F346-4038-9194-AA6B18177617}"/>
              </a:ext>
            </a:extLst>
          </p:cNvPr>
          <p:cNvGrpSpPr/>
          <p:nvPr/>
        </p:nvGrpSpPr>
        <p:grpSpPr>
          <a:xfrm>
            <a:off x="2038038" y="761744"/>
            <a:ext cx="5067924" cy="4051979"/>
            <a:chOff x="2038038" y="761744"/>
            <a:chExt cx="5067924" cy="4051979"/>
          </a:xfrm>
        </p:grpSpPr>
        <p:pic>
          <p:nvPicPr>
            <p:cNvPr id="11" name="Google Shape;134;p26" descr="Ein Bild, das Baum, draußen, Gras, Pflanze enthält.&#10;&#10;Automatisch generierte Beschreibung">
              <a:extLst>
                <a:ext uri="{FF2B5EF4-FFF2-40B4-BE49-F238E27FC236}">
                  <a16:creationId xmlns:a16="http://schemas.microsoft.com/office/drawing/2014/main" id="{09535503-3A6B-45F6-9379-E600E81FBB6B}"/>
                </a:ext>
              </a:extLst>
            </p:cNvPr>
            <p:cNvPicPr/>
            <p:nvPr/>
          </p:nvPicPr>
          <p:blipFill rotWithShape="1">
            <a:blip r:embed="rId2">
              <a:alphaModFix/>
            </a:blip>
            <a:srcRect l="1002" t="24931" r="1756" b="16401"/>
            <a:stretch/>
          </p:blipFill>
          <p:spPr bwMode="auto">
            <a:xfrm>
              <a:off x="2038038" y="761744"/>
              <a:ext cx="5067924" cy="3978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36;p26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E1333E74-20B4-4138-B218-5B77AD83992D}"/>
                </a:ext>
              </a:extLst>
            </p:cNvPr>
            <p:cNvPicPr/>
            <p:nvPr/>
          </p:nvPicPr>
          <p:blipFill>
            <a:blip r:embed="rId3">
              <a:alphaModFix/>
            </a:blip>
            <a:srcRect l="8874" t="6829" r="61028" b="44414"/>
            <a:stretch/>
          </p:blipFill>
          <p:spPr bwMode="auto">
            <a:xfrm>
              <a:off x="3033371" y="2385989"/>
              <a:ext cx="1174449" cy="24277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Sprechblase: oval 12">
              <a:extLst>
                <a:ext uri="{FF2B5EF4-FFF2-40B4-BE49-F238E27FC236}">
                  <a16:creationId xmlns:a16="http://schemas.microsoft.com/office/drawing/2014/main" id="{05F8CD4A-B276-4E63-8326-7B59C9F75551}"/>
                </a:ext>
              </a:extLst>
            </p:cNvPr>
            <p:cNvSpPr/>
            <p:nvPr/>
          </p:nvSpPr>
          <p:spPr bwMode="auto">
            <a:xfrm>
              <a:off x="4103205" y="1203597"/>
              <a:ext cx="2007579" cy="114571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14" name="Google Shape;137;p26">
              <a:extLst>
                <a:ext uri="{FF2B5EF4-FFF2-40B4-BE49-F238E27FC236}">
                  <a16:creationId xmlns:a16="http://schemas.microsoft.com/office/drawing/2014/main" id="{CE934D6A-197C-436D-9CBA-3DC25F58EAF6}"/>
                </a:ext>
              </a:extLst>
            </p:cNvPr>
            <p:cNvPicPr/>
            <p:nvPr/>
          </p:nvPicPr>
          <p:blipFill>
            <a:blip r:embed="rId4">
              <a:alphaModFix/>
            </a:blip>
            <a:srcRect l="20074" t="8108" r="53454" b="50000"/>
            <a:stretch/>
          </p:blipFill>
          <p:spPr bwMode="auto">
            <a:xfrm flipH="1">
              <a:off x="4810604" y="2489936"/>
              <a:ext cx="1012237" cy="22729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54BF677A-3250-4142-850C-CA08526EF523}"/>
                </a:ext>
              </a:extLst>
            </p:cNvPr>
            <p:cNvSpPr txBox="1"/>
            <p:nvPr/>
          </p:nvSpPr>
          <p:spPr>
            <a:xfrm>
              <a:off x="4237475" y="1470766"/>
              <a:ext cx="1826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latin typeface="Dosis" pitchFamily="2" charset="0"/>
                </a:rPr>
                <a:t>Wie hat sich euer Atem verändert?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AD23A7AE5D57B4F81539507C7F86DAC" ma:contentTypeVersion="11" ma:contentTypeDescription="Ein neues Dokument erstellen." ma:contentTypeScope="" ma:versionID="27fa0eb188ffdba76e878711a8ebac75">
  <xsd:schema xmlns:xsd="http://www.w3.org/2001/XMLSchema" xmlns:xs="http://www.w3.org/2001/XMLSchema" xmlns:p="http://schemas.microsoft.com/office/2006/metadata/properties" xmlns:ns2="538f4234-3dc3-4f75-9761-e152a16bb3af" xmlns:ns3="eb10e6c6-aed0-4eba-8348-024f45a32024" targetNamespace="http://schemas.microsoft.com/office/2006/metadata/properties" ma:root="true" ma:fieldsID="7152ab310bf766f5069ec8ea0b287b8a" ns2:_="" ns3:_="">
    <xsd:import namespace="538f4234-3dc3-4f75-9761-e152a16bb3af"/>
    <xsd:import namespace="eb10e6c6-aed0-4eba-8348-024f45a3202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8f4234-3dc3-4f75-9761-e152a16bb3a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9b2f548f-9b0e-42c6-84f1-402d846f67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10e6c6-aed0-4eba-8348-024f45a3202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3603ff2f-8faa-4394-92d0-c2a2721c4d8d}" ma:internalName="TaxCatchAll" ma:showField="CatchAllData" ma:web="eb10e6c6-aed0-4eba-8348-024f45a320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b10e6c6-aed0-4eba-8348-024f45a32024" xsi:nil="true"/>
    <lcf76f155ced4ddcb4097134ff3c332f xmlns="538f4234-3dc3-4f75-9761-e152a16bb3a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CC95E0D-5A83-4CB4-90B0-4F6B344ED8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DE9630-8D3B-4B8C-A4EA-690FDADB8A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38f4234-3dc3-4f75-9761-e152a16bb3af"/>
    <ds:schemaRef ds:uri="eb10e6c6-aed0-4eba-8348-024f45a320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970C0E-6E54-429B-862A-3F0718FDB55C}">
  <ds:schemaRefs>
    <ds:schemaRef ds:uri="http://schemas.microsoft.com/office/2006/metadata/properties"/>
    <ds:schemaRef ds:uri="http://schemas.microsoft.com/office/infopath/2007/PartnerControls"/>
    <ds:schemaRef ds:uri="eb10e6c6-aed0-4eba-8348-024f45a32024"/>
    <ds:schemaRef ds:uri="538f4234-3dc3-4f75-9761-e152a16bb3a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271</Words>
  <Application>Microsoft Office PowerPoint</Application>
  <DocSecurity>0</DocSecurity>
  <PresentationFormat>Bildschirmpräsentation (16:9)</PresentationFormat>
  <Paragraphs>38</Paragraphs>
  <Slides>35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39" baseType="lpstr">
      <vt:lpstr>Arial</vt:lpstr>
      <vt:lpstr>Dosis</vt:lpstr>
      <vt:lpstr>Calibri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Fett = Wichtig, bleibt auf der Folie  Dünn = Sekundär, wird nur im Audio erwähnt   Schriftart: Lexend Mittel und Lexend Dünn       Du/ ihr Ansprache prüfen (macht es manchmal Sinn, “du” anzusprechen?, z.B. bei Aufgaben, die jeder machen muss)</dc:title>
  <dc:subject/>
  <dc:creator>Hiller, Jan</dc:creator>
  <cp:keywords/>
  <dc:description/>
  <cp:lastModifiedBy>Herrmann, Lisa Marina</cp:lastModifiedBy>
  <cp:revision>40</cp:revision>
  <dcterms:modified xsi:type="dcterms:W3CDTF">2024-09-09T08:47:32Z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293400.000000000</vt:lpwstr>
  </property>
  <property fmtid="{D5CDD505-2E9C-101B-9397-08002B2CF9AE}" pid="3" name="ContentTypeId">
    <vt:lpwstr>0x010100CAD23A7AE5D57B4F81539507C7F86DAC</vt:lpwstr>
  </property>
</Properties>
</file>