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  <p:sldId id="267" r:id="rId4"/>
    <p:sldId id="258" r:id="rId5"/>
    <p:sldId id="280" r:id="rId6"/>
    <p:sldId id="261" r:id="rId7"/>
    <p:sldId id="262" r:id="rId8"/>
    <p:sldId id="268" r:id="rId9"/>
    <p:sldId id="263" r:id="rId10"/>
    <p:sldId id="269" r:id="rId11"/>
    <p:sldId id="264" r:id="rId12"/>
    <p:sldId id="270" r:id="rId13"/>
    <p:sldId id="265" r:id="rId14"/>
    <p:sldId id="271" r:id="rId15"/>
    <p:sldId id="266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EA4144-DE0F-48BD-98E2-C48328048E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7BF2B95-BE46-4CFD-9435-01134FCD88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D83A8EF-2B44-4163-BDC2-BABAD70C3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424DB-E81D-4CC0-B035-22623D8B3B90}" type="datetimeFigureOut">
              <a:rPr lang="de-DE" smtClean="0"/>
              <a:t>05.08.2024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CF80297-7807-46D0-95A0-0D6BE697A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E5707D3-42A3-4FDF-BE14-59F6F9399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4765A-CDB8-4AB8-A7E8-0BF732B4996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4289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4594E4-ABAF-49CD-ACBE-F6A6D5658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98A2203-C1AC-4E3C-BF9F-9D801845EB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0F3C501-88E6-42E9-99E3-10F38909A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424DB-E81D-4CC0-B035-22623D8B3B90}" type="datetimeFigureOut">
              <a:rPr lang="de-DE" smtClean="0"/>
              <a:t>05.08.2024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0C8413D-9B93-4099-9615-2B7085C3A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C2E713A-DE1D-42EE-9D8B-FEE850614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4765A-CDB8-4AB8-A7E8-0BF732B4996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1480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2EDDD855-859D-4695-8352-C311A1662A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25F4F42-EBC7-4910-A9E4-0BEBB886F5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D964741-3EF7-4279-A1B5-4820EB873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424DB-E81D-4CC0-B035-22623D8B3B90}" type="datetimeFigureOut">
              <a:rPr lang="de-DE" smtClean="0"/>
              <a:t>05.08.2024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E4C26BA-1AD5-42A2-814A-751544F62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B7FABDA-4894-4CE7-AB06-BD992209F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4765A-CDB8-4AB8-A7E8-0BF732B4996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1226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6C2AFB-70D6-41A0-BF8E-FBA418176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9C1EF78-4FF5-4921-A75B-7F20EFD3DA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56EE3E5-FCF3-4D0B-8852-75BEE04B8B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424DB-E81D-4CC0-B035-22623D8B3B90}" type="datetimeFigureOut">
              <a:rPr lang="de-DE" smtClean="0"/>
              <a:t>05.08.2024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B0B3870-2989-4DA0-AF12-C78ADE024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497FEB3-2646-4EE5-874F-8B2286D4B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4765A-CDB8-4AB8-A7E8-0BF732B4996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5246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C3ACC9-2D22-4C48-A192-7E8AEFAB9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7AA3588-7D56-450D-A185-F3C64B4CEE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C06E6D3-9EE9-42EF-8822-84CD7F827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424DB-E81D-4CC0-B035-22623D8B3B90}" type="datetimeFigureOut">
              <a:rPr lang="de-DE" smtClean="0"/>
              <a:t>05.08.2024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B352645-7DAA-4126-BE75-5DAC2ECD7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3D61394-CACD-4F69-8B71-DD7DFED4E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4765A-CDB8-4AB8-A7E8-0BF732B4996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4731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46C6E2-2E86-4388-807C-15DFEDFC2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0D823E-9D10-4DB9-9FAA-8C67A5FFEE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EE52A88-D254-40A7-95F1-7CE39431C3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B6F1C78-7804-41CA-9AE5-B701CF489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424DB-E81D-4CC0-B035-22623D8B3B90}" type="datetimeFigureOut">
              <a:rPr lang="de-DE" smtClean="0"/>
              <a:t>05.08.2024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C0694A9-D485-49A1-B55F-9132976ECD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F246DAD-2EDB-48BB-A0DF-6166A2C54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4765A-CDB8-4AB8-A7E8-0BF732B4996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0725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C51F90-14FC-40EB-BE3C-A9959005C6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D8579DB-7C3E-48B8-B55F-38E10A80D8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921EC26-048E-4F2E-B0F8-5A9B78D070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4C17B09-A487-4F1B-89AB-38B00BF9FA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B019164-E906-44DC-AECB-2D3503ECFE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2CE90E0-1D0F-401B-863B-0F2E144F2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424DB-E81D-4CC0-B035-22623D8B3B90}" type="datetimeFigureOut">
              <a:rPr lang="de-DE" smtClean="0"/>
              <a:t>05.08.2024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C5D9374-2F73-4961-952D-434828F171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5B2A4948-58E4-453B-B7C0-F981CC13F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4765A-CDB8-4AB8-A7E8-0BF732B4996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4347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598360-7691-4A2D-A414-ABDFD8268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7B17510-E5EB-415C-9E03-15D4AE27E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424DB-E81D-4CC0-B035-22623D8B3B90}" type="datetimeFigureOut">
              <a:rPr lang="de-DE" smtClean="0"/>
              <a:t>05.08.2024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0A3679C-00D5-46A2-AFEA-AF43E47BD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B2994A3-072C-44E2-90DF-53D14FF22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4765A-CDB8-4AB8-A7E8-0BF732B4996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334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960BB22-8BFC-4B3B-97A3-546609B86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424DB-E81D-4CC0-B035-22623D8B3B90}" type="datetimeFigureOut">
              <a:rPr lang="de-DE" smtClean="0"/>
              <a:t>05.08.2024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98C0CDE-0A59-4EEB-B630-64DF17C43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0E11808-A75B-4287-936D-FF267C761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4765A-CDB8-4AB8-A7E8-0BF732B4996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3628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0EF0F3-29A4-46D2-B0E8-DFD10DCA0E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1B38959-F94C-48DD-A2BE-C3F5D026FC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F9BDEBC-DDD4-4B4E-8EE9-B6386374BF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75A5358-60E4-4590-A87E-2DA322E36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424DB-E81D-4CC0-B035-22623D8B3B90}" type="datetimeFigureOut">
              <a:rPr lang="de-DE" smtClean="0"/>
              <a:t>05.08.2024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3B106C9-FC0B-49C2-807C-73E9E2E53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4BE485E-7B9F-41E2-A918-82E7D4D67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4765A-CDB8-4AB8-A7E8-0BF732B4996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9314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271263-9E16-4D4D-8121-E91723FBD5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47E5E5F7-5F9C-4E8E-9B0A-520572CB55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266D940-A1CC-4285-8B4F-F3FC2C9A3F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BF304A2-0C5B-431B-9DD8-80F9868B58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424DB-E81D-4CC0-B035-22623D8B3B90}" type="datetimeFigureOut">
              <a:rPr lang="de-DE" smtClean="0"/>
              <a:t>05.08.2024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AE7A161-5211-4BE1-B5A7-E70E79396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BED3716-7426-42D8-88EA-0B637EBDE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4765A-CDB8-4AB8-A7E8-0BF732B4996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5923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D3E5CD3-5A76-4D80-90DF-DD3323604A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2ADB1C0-568B-4E18-8A88-55FF88E157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2B7E01C-6195-49AC-B59F-8BBFEB59E9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424DB-E81D-4CC0-B035-22623D8B3B90}" type="datetimeFigureOut">
              <a:rPr lang="de-DE" smtClean="0"/>
              <a:t>05.08.2024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B6B482B-25FC-4EAB-AA39-0A5C62BFE3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C8B2C34-267A-4287-B2A0-8C9EF5EB66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34765A-CDB8-4AB8-A7E8-0BF732B4996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1446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933CA1CB-DF73-4E6F-B6D2-151AD65E5DCD}"/>
              </a:ext>
            </a:extLst>
          </p:cNvPr>
          <p:cNvGrpSpPr/>
          <p:nvPr/>
        </p:nvGrpSpPr>
        <p:grpSpPr>
          <a:xfrm>
            <a:off x="2228088" y="866394"/>
            <a:ext cx="6833616" cy="5125212"/>
            <a:chOff x="2228088" y="866394"/>
            <a:chExt cx="6833616" cy="5125212"/>
          </a:xfrm>
        </p:grpSpPr>
        <p:pic>
          <p:nvPicPr>
            <p:cNvPr id="20" name="Grafik 19">
              <a:extLst>
                <a:ext uri="{FF2B5EF4-FFF2-40B4-BE49-F238E27FC236}">
                  <a16:creationId xmlns:a16="http://schemas.microsoft.com/office/drawing/2014/main" id="{28CC9F51-CEAB-4D33-AE29-7F348C05DF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28088" y="866394"/>
              <a:ext cx="6833616" cy="5125212"/>
            </a:xfrm>
            <a:prstGeom prst="rect">
              <a:avLst/>
            </a:prstGeom>
          </p:spPr>
        </p:pic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5E54643E-123F-4FCD-A43C-70D1E5CA153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02477" y="2411325"/>
              <a:ext cx="1868665" cy="3557103"/>
            </a:xfrm>
            <a:prstGeom prst="rect">
              <a:avLst/>
            </a:prstGeom>
          </p:spPr>
        </p:pic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0A7A0443-AFC0-4F2E-9218-4245F5EA6C9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71678" y="2575761"/>
              <a:ext cx="1440677" cy="3363449"/>
            </a:xfrm>
            <a:prstGeom prst="rect">
              <a:avLst/>
            </a:prstGeom>
          </p:spPr>
        </p:pic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id="{AC4417FA-46A8-4E83-BC13-9E703B582F0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791301" y="2010090"/>
              <a:ext cx="1440677" cy="1047130"/>
            </a:xfrm>
            <a:prstGeom prst="rect">
              <a:avLst/>
            </a:prstGeom>
          </p:spPr>
        </p:pic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2E7E434F-B95A-42AB-B151-EB0BAAA0707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00886" y="1694632"/>
              <a:ext cx="1510251" cy="1204295"/>
            </a:xfrm>
            <a:prstGeom prst="rect">
              <a:avLst/>
            </a:prstGeom>
          </p:spPr>
        </p:pic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F4A6071F-2462-4967-AE1B-430953B873BA}"/>
                </a:ext>
              </a:extLst>
            </p:cNvPr>
            <p:cNvSpPr txBox="1"/>
            <p:nvPr/>
          </p:nvSpPr>
          <p:spPr>
            <a:xfrm>
              <a:off x="7242603" y="1973613"/>
              <a:ext cx="9723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Was ist los, Kira?</a:t>
              </a:r>
            </a:p>
          </p:txBody>
        </p: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597C11A7-ECC0-4F47-B62C-A42959BE8ECD}"/>
                </a:ext>
              </a:extLst>
            </p:cNvPr>
            <p:cNvSpPr txBox="1"/>
            <p:nvPr/>
          </p:nvSpPr>
          <p:spPr>
            <a:xfrm>
              <a:off x="2761770" y="2252596"/>
              <a:ext cx="13949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Ohje! Hilfe, Tim!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970474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37CDD6EC-3701-4741-81F9-BCD4D741D984}"/>
              </a:ext>
            </a:extLst>
          </p:cNvPr>
          <p:cNvGrpSpPr/>
          <p:nvPr/>
        </p:nvGrpSpPr>
        <p:grpSpPr>
          <a:xfrm>
            <a:off x="2697565" y="1864029"/>
            <a:ext cx="5517375" cy="4116889"/>
            <a:chOff x="2697565" y="1864029"/>
            <a:chExt cx="5517375" cy="4116889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3C06FB56-E4F9-42A8-9F66-5E662B8CF0A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80269" y="1972932"/>
              <a:ext cx="1434671" cy="1047130"/>
            </a:xfrm>
            <a:prstGeom prst="rect">
              <a:avLst/>
            </a:prstGeom>
          </p:spPr>
        </p:pic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4FB6E374-6CD9-4B1A-9165-62167EFE33C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697565" y="1864029"/>
              <a:ext cx="1547641" cy="1204295"/>
            </a:xfrm>
            <a:prstGeom prst="rect">
              <a:avLst/>
            </a:prstGeom>
          </p:spPr>
        </p:pic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408155A9-2A7D-4294-8E7D-77A6D08D5F43}"/>
                </a:ext>
              </a:extLst>
            </p:cNvPr>
            <p:cNvSpPr txBox="1"/>
            <p:nvPr/>
          </p:nvSpPr>
          <p:spPr>
            <a:xfrm>
              <a:off x="7061167" y="2151909"/>
              <a:ext cx="9723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Bin ich froh!</a:t>
              </a:r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5CEE509E-B1D8-40C6-8AF1-E1A0BBF8D427}"/>
                </a:ext>
              </a:extLst>
            </p:cNvPr>
            <p:cNvSpPr txBox="1"/>
            <p:nvPr/>
          </p:nvSpPr>
          <p:spPr>
            <a:xfrm>
              <a:off x="2697565" y="2250612"/>
              <a:ext cx="13949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Richtig gut!</a:t>
              </a:r>
            </a:p>
          </p:txBody>
        </p:sp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id="{CED24787-848D-486B-A005-AC39B5C1CA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26494" y="2619944"/>
              <a:ext cx="1434673" cy="3288020"/>
            </a:xfrm>
            <a:prstGeom prst="rect">
              <a:avLst/>
            </a:prstGeom>
          </p:spPr>
        </p:pic>
        <p:pic>
          <p:nvPicPr>
            <p:cNvPr id="16" name="Grafik 15">
              <a:extLst>
                <a:ext uri="{FF2B5EF4-FFF2-40B4-BE49-F238E27FC236}">
                  <a16:creationId xmlns:a16="http://schemas.microsoft.com/office/drawing/2014/main" id="{4ECF16EB-5E17-43CD-9FD0-2F49E467E81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33341" y="2396626"/>
              <a:ext cx="1799315" cy="358429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209274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E3BF8C7F-9ADD-4F0E-A3AD-C0B8FAF3FA5E}"/>
              </a:ext>
            </a:extLst>
          </p:cNvPr>
          <p:cNvGrpSpPr/>
          <p:nvPr/>
        </p:nvGrpSpPr>
        <p:grpSpPr>
          <a:xfrm>
            <a:off x="4697628" y="49652"/>
            <a:ext cx="3166212" cy="6808348"/>
            <a:chOff x="4697628" y="49652"/>
            <a:chExt cx="3166212" cy="6808348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E1EBE0B8-0076-4142-9942-80C3719CFE0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97628" y="49652"/>
              <a:ext cx="3166212" cy="6808348"/>
            </a:xfrm>
            <a:prstGeom prst="rect">
              <a:avLst/>
            </a:prstGeom>
          </p:spPr>
        </p:pic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EC454702-256D-4E61-A6CB-7CAC8DCD5373}"/>
                </a:ext>
              </a:extLst>
            </p:cNvPr>
            <p:cNvSpPr txBox="1"/>
            <p:nvPr/>
          </p:nvSpPr>
          <p:spPr>
            <a:xfrm>
              <a:off x="4845126" y="1541251"/>
              <a:ext cx="2871215" cy="38251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1800" dirty="0">
                  <a:effectLst/>
                  <a:latin typeface="Dosis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Ihr scheint es wirklich ernst zu meinen und habt euch gut mit dem Thema auseinandergesetzt! Dafür bekommt ihr eine weitere Zahl! </a:t>
              </a:r>
            </a:p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1800" b="1" dirty="0">
                  <a:effectLst/>
                  <a:latin typeface="Dosis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Die Zahl lautet „2“! </a:t>
              </a:r>
            </a:p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1800" b="1" dirty="0">
                  <a:effectLst/>
                  <a:latin typeface="Dosis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Notiert euch die Zahl oder merkt sie euch besonders gut, </a:t>
              </a:r>
              <a:r>
                <a:rPr lang="de-DE" sz="1800" dirty="0">
                  <a:effectLst/>
                  <a:latin typeface="Dosis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sonst war alle Arbeit umsonst!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238442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98E5A2D7-6AA1-4677-AEB9-1BD84B2A5AFE}"/>
              </a:ext>
            </a:extLst>
          </p:cNvPr>
          <p:cNvGrpSpPr/>
          <p:nvPr/>
        </p:nvGrpSpPr>
        <p:grpSpPr>
          <a:xfrm>
            <a:off x="2680061" y="1694632"/>
            <a:ext cx="5731076" cy="4244578"/>
            <a:chOff x="2680061" y="1694632"/>
            <a:chExt cx="5731076" cy="4244578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3FDC3DD3-D845-4C43-987B-1977E5A4E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723750" y="2010089"/>
              <a:ext cx="1440677" cy="1047130"/>
            </a:xfrm>
            <a:prstGeom prst="rect">
              <a:avLst/>
            </a:prstGeom>
          </p:spPr>
        </p:pic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91ABBA12-A995-49D7-8998-8236B6957C8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00886" y="1694632"/>
              <a:ext cx="1510251" cy="1204295"/>
            </a:xfrm>
            <a:prstGeom prst="rect">
              <a:avLst/>
            </a:prstGeom>
          </p:spPr>
        </p:pic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E3AEF507-7BD3-41F5-B276-F9DC79375582}"/>
                </a:ext>
              </a:extLst>
            </p:cNvPr>
            <p:cNvSpPr txBox="1"/>
            <p:nvPr/>
          </p:nvSpPr>
          <p:spPr>
            <a:xfrm>
              <a:off x="7242603" y="2112113"/>
              <a:ext cx="9723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Super!</a:t>
              </a:r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29B78E33-7F55-4233-B5B4-35EB167B9956}"/>
                </a:ext>
              </a:extLst>
            </p:cNvPr>
            <p:cNvSpPr txBox="1"/>
            <p:nvPr/>
          </p:nvSpPr>
          <p:spPr>
            <a:xfrm>
              <a:off x="2680061" y="2296779"/>
              <a:ext cx="13949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Juhu!</a:t>
              </a:r>
            </a:p>
          </p:txBody>
        </p:sp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8C422BC7-EBC0-4234-9563-ED82FCC9FE6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3288" y="2354918"/>
              <a:ext cx="1799315" cy="3584292"/>
            </a:xfrm>
            <a:prstGeom prst="rect">
              <a:avLst/>
            </a:prstGeom>
          </p:spPr>
        </p:pic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D6D99D09-84DA-45F9-B44F-FF69729D57A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61687" y="2605470"/>
              <a:ext cx="1434673" cy="32880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381283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B81B9076-64C9-41A8-8A36-2673C41DBBD1}"/>
              </a:ext>
            </a:extLst>
          </p:cNvPr>
          <p:cNvGrpSpPr/>
          <p:nvPr/>
        </p:nvGrpSpPr>
        <p:grpSpPr>
          <a:xfrm>
            <a:off x="4697628" y="49652"/>
            <a:ext cx="3166212" cy="6808348"/>
            <a:chOff x="4697628" y="49652"/>
            <a:chExt cx="3166212" cy="6808348"/>
          </a:xfrm>
        </p:grpSpPr>
        <p:pic>
          <p:nvPicPr>
            <p:cNvPr id="2" name="Grafik 1">
              <a:extLst>
                <a:ext uri="{FF2B5EF4-FFF2-40B4-BE49-F238E27FC236}">
                  <a16:creationId xmlns:a16="http://schemas.microsoft.com/office/drawing/2014/main" id="{80B2ECD6-B233-475C-A2ED-378F362FA40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97628" y="49652"/>
              <a:ext cx="3166212" cy="6808348"/>
            </a:xfrm>
            <a:prstGeom prst="rect">
              <a:avLst/>
            </a:prstGeom>
          </p:spPr>
        </p:pic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1AFA0168-E83D-4C5D-9F75-EE2574217180}"/>
                </a:ext>
              </a:extLst>
            </p:cNvPr>
            <p:cNvSpPr txBox="1"/>
            <p:nvPr/>
          </p:nvSpPr>
          <p:spPr>
            <a:xfrm>
              <a:off x="4845126" y="1700525"/>
              <a:ext cx="2871215" cy="35066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1800" dirty="0">
                  <a:effectLst/>
                  <a:latin typeface="Dosis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Auch diese Aufgaben habt ihr erfolgreich bewältigt! So können wir euch guten Gewissens die letzte Zahl geben! </a:t>
              </a:r>
            </a:p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1800" b="1" dirty="0">
                  <a:effectLst/>
                  <a:latin typeface="Dosis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Die Zahl lautet „4“! </a:t>
              </a:r>
            </a:p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1800" b="1" dirty="0">
                  <a:effectLst/>
                  <a:latin typeface="Dosis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Notiert euch die Zahl oder merkt sie euch besonders gut, </a:t>
              </a:r>
              <a:r>
                <a:rPr lang="de-DE" sz="1800" dirty="0">
                  <a:effectLst/>
                  <a:latin typeface="Dosis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sonst war alle Arbeit umsonst!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944965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F3813D86-AC6A-4FC0-8AC9-A6E6FFE31A21}"/>
              </a:ext>
            </a:extLst>
          </p:cNvPr>
          <p:cNvGrpSpPr/>
          <p:nvPr/>
        </p:nvGrpSpPr>
        <p:grpSpPr>
          <a:xfrm>
            <a:off x="2697565" y="1864029"/>
            <a:ext cx="5517377" cy="4116889"/>
            <a:chOff x="2697565" y="1864029"/>
            <a:chExt cx="5517377" cy="4116889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BCB81C0D-AE7C-44AC-BAB7-B29B080BD11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80269" y="1972932"/>
              <a:ext cx="1434673" cy="1047130"/>
            </a:xfrm>
            <a:prstGeom prst="rect">
              <a:avLst/>
            </a:prstGeom>
          </p:spPr>
        </p:pic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8C175C0B-D4AE-43F1-A245-B73FE8EAD42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697565" y="1864029"/>
              <a:ext cx="1547641" cy="1204295"/>
            </a:xfrm>
            <a:prstGeom prst="rect">
              <a:avLst/>
            </a:prstGeom>
          </p:spPr>
        </p:pic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C64E9496-46E9-4D18-B6D0-B566E7AFCD54}"/>
                </a:ext>
              </a:extLst>
            </p:cNvPr>
            <p:cNvSpPr txBox="1"/>
            <p:nvPr/>
          </p:nvSpPr>
          <p:spPr>
            <a:xfrm>
              <a:off x="7061167" y="2151909"/>
              <a:ext cx="10065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Kaum zu glauben!</a:t>
              </a:r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2D49C5BB-29D2-4463-9A43-CDE1FC8D7E17}"/>
                </a:ext>
              </a:extLst>
            </p:cNvPr>
            <p:cNvSpPr txBox="1"/>
            <p:nvPr/>
          </p:nvSpPr>
          <p:spPr>
            <a:xfrm>
              <a:off x="2697565" y="2250612"/>
              <a:ext cx="13949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Klasse!</a:t>
              </a:r>
            </a:p>
          </p:txBody>
        </p:sp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8F7FACD1-DFE5-4BC5-AC30-C93342F888B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26494" y="2619944"/>
              <a:ext cx="1434673" cy="3288020"/>
            </a:xfrm>
            <a:prstGeom prst="rect">
              <a:avLst/>
            </a:prstGeom>
          </p:spPr>
        </p:pic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D8CC50AA-CEED-40E7-823F-804AD50C352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33341" y="2396626"/>
              <a:ext cx="1799315" cy="358429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178522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8FBBA8A1-7D13-4168-A528-8B668782EB0E}"/>
              </a:ext>
            </a:extLst>
          </p:cNvPr>
          <p:cNvGrpSpPr/>
          <p:nvPr/>
        </p:nvGrpSpPr>
        <p:grpSpPr>
          <a:xfrm>
            <a:off x="4697628" y="49652"/>
            <a:ext cx="3166212" cy="6808348"/>
            <a:chOff x="4697628" y="49652"/>
            <a:chExt cx="3166212" cy="6808348"/>
          </a:xfrm>
        </p:grpSpPr>
        <p:pic>
          <p:nvPicPr>
            <p:cNvPr id="2" name="Grafik 1">
              <a:extLst>
                <a:ext uri="{FF2B5EF4-FFF2-40B4-BE49-F238E27FC236}">
                  <a16:creationId xmlns:a16="http://schemas.microsoft.com/office/drawing/2014/main" id="{CFB6902F-A893-4165-92F0-FFDC9E9884F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97628" y="49652"/>
              <a:ext cx="3166212" cy="6808348"/>
            </a:xfrm>
            <a:prstGeom prst="rect">
              <a:avLst/>
            </a:prstGeom>
          </p:spPr>
        </p:pic>
        <p:sp>
          <p:nvSpPr>
            <p:cNvPr id="3" name="Textfeld 2">
              <a:extLst>
                <a:ext uri="{FF2B5EF4-FFF2-40B4-BE49-F238E27FC236}">
                  <a16:creationId xmlns:a16="http://schemas.microsoft.com/office/drawing/2014/main" id="{505C4C8C-9D4E-4CFC-B910-521430CE24B9}"/>
                </a:ext>
              </a:extLst>
            </p:cNvPr>
            <p:cNvSpPr txBox="1"/>
            <p:nvPr/>
          </p:nvSpPr>
          <p:spPr>
            <a:xfrm>
              <a:off x="4845126" y="2720292"/>
              <a:ext cx="2871215" cy="14670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1800" dirty="0">
                  <a:effectLst/>
                  <a:latin typeface="Dosis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Nun habt ihr es doch tatsächlich fast geschafft! </a:t>
              </a:r>
            </a:p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1800" b="1" dirty="0">
                  <a:effectLst/>
                  <a:latin typeface="Dosis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Gebt die Zahlen ein, um das Virus vom </a:t>
              </a:r>
              <a:r>
                <a:rPr lang="de-DE" b="1" dirty="0">
                  <a:latin typeface="Dosis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Handy</a:t>
              </a:r>
              <a:r>
                <a:rPr lang="de-DE" sz="1800" b="1" dirty="0">
                  <a:effectLst/>
                  <a:latin typeface="Dosis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 zu löschen!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917467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646B4742-042B-44BA-B8F3-C8D5188FB332}"/>
              </a:ext>
            </a:extLst>
          </p:cNvPr>
          <p:cNvGrpSpPr/>
          <p:nvPr/>
        </p:nvGrpSpPr>
        <p:grpSpPr>
          <a:xfrm>
            <a:off x="2675770" y="1694632"/>
            <a:ext cx="5735367" cy="4304472"/>
            <a:chOff x="2675770" y="1694632"/>
            <a:chExt cx="5735367" cy="4304472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A168194A-B85B-4BC4-85EE-1A7243041A4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699676" y="1992591"/>
              <a:ext cx="1488824" cy="1082126"/>
            </a:xfrm>
            <a:prstGeom prst="rect">
              <a:avLst/>
            </a:prstGeom>
          </p:spPr>
        </p:pic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FA3DFF25-87B6-4D0F-AA2C-979C0549F8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00886" y="1694632"/>
              <a:ext cx="1510251" cy="1204295"/>
            </a:xfrm>
            <a:prstGeom prst="rect">
              <a:avLst/>
            </a:prstGeom>
          </p:spPr>
        </p:pic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A4058CBF-83AE-438F-907B-B83612E70734}"/>
                </a:ext>
              </a:extLst>
            </p:cNvPr>
            <p:cNvSpPr txBox="1"/>
            <p:nvPr/>
          </p:nvSpPr>
          <p:spPr>
            <a:xfrm>
              <a:off x="7011215" y="2112112"/>
              <a:ext cx="13999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Ein Glück!</a:t>
              </a:r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EA1F0BC2-10CB-48EB-8DD6-279C9AD74ED3}"/>
                </a:ext>
              </a:extLst>
            </p:cNvPr>
            <p:cNvSpPr txBox="1"/>
            <p:nvPr/>
          </p:nvSpPr>
          <p:spPr>
            <a:xfrm>
              <a:off x="2675770" y="2296250"/>
              <a:ext cx="1441620" cy="370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Puuuh!</a:t>
              </a:r>
            </a:p>
          </p:txBody>
        </p:sp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7B83BE27-9CE2-416C-B32A-C96EFC33F12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13221" y="2295024"/>
              <a:ext cx="1859450" cy="3704080"/>
            </a:xfrm>
            <a:prstGeom prst="rect">
              <a:avLst/>
            </a:prstGeom>
          </p:spPr>
        </p:pic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77186338-3220-4004-8F45-1E0F32AE16D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7713" y="2550526"/>
              <a:ext cx="1482622" cy="33979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471675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97FCBF25-B761-4738-A5CC-74237D7CD6E6}"/>
              </a:ext>
            </a:extLst>
          </p:cNvPr>
          <p:cNvGrpSpPr/>
          <p:nvPr/>
        </p:nvGrpSpPr>
        <p:grpSpPr>
          <a:xfrm>
            <a:off x="2622150" y="1669232"/>
            <a:ext cx="5687387" cy="4244578"/>
            <a:chOff x="2622150" y="1669232"/>
            <a:chExt cx="5687387" cy="4244578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B885EFEE-A8C4-4AD5-A4BA-DE606CD2769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622150" y="1984689"/>
              <a:ext cx="1440677" cy="1047130"/>
            </a:xfrm>
            <a:prstGeom prst="rect">
              <a:avLst/>
            </a:prstGeom>
          </p:spPr>
        </p:pic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105EF4D4-13CF-44CB-8948-B60FCFAEE3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99286" y="1669232"/>
              <a:ext cx="1510251" cy="1204295"/>
            </a:xfrm>
            <a:prstGeom prst="rect">
              <a:avLst/>
            </a:prstGeom>
          </p:spPr>
        </p:pic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DADABC6A-2C66-40EE-9ED6-9E237B0040B2}"/>
                </a:ext>
              </a:extLst>
            </p:cNvPr>
            <p:cNvSpPr txBox="1"/>
            <p:nvPr/>
          </p:nvSpPr>
          <p:spPr>
            <a:xfrm>
              <a:off x="6909615" y="1984689"/>
              <a:ext cx="139992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Ja, wirklich toll!</a:t>
              </a:r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E76B7C0F-4429-4C09-9147-3AFF3FCA4FC3}"/>
                </a:ext>
              </a:extLst>
            </p:cNvPr>
            <p:cNvSpPr txBox="1"/>
            <p:nvPr/>
          </p:nvSpPr>
          <p:spPr>
            <a:xfrm>
              <a:off x="2622150" y="2185088"/>
              <a:ext cx="13012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Gut gemacht!</a:t>
              </a:r>
            </a:p>
          </p:txBody>
        </p:sp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2FC515B0-DBA5-411A-82DB-F4A9EEE8BDE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41688" y="2329518"/>
              <a:ext cx="1799315" cy="3584292"/>
            </a:xfrm>
            <a:prstGeom prst="rect">
              <a:avLst/>
            </a:prstGeom>
          </p:spPr>
        </p:pic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6B99D266-8AC0-41B5-B2BD-783026D575E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60087" y="2580070"/>
              <a:ext cx="1434673" cy="32880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165842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BE612E6C-4765-4CED-8B31-09E65ECDF3B6}"/>
              </a:ext>
            </a:extLst>
          </p:cNvPr>
          <p:cNvGrpSpPr/>
          <p:nvPr/>
        </p:nvGrpSpPr>
        <p:grpSpPr>
          <a:xfrm>
            <a:off x="2693153" y="1694632"/>
            <a:ext cx="5717984" cy="4244578"/>
            <a:chOff x="2693153" y="1694632"/>
            <a:chExt cx="5717984" cy="4244578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C050A38E-0935-4C5D-BF68-DDB194578E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723750" y="2010089"/>
              <a:ext cx="1440677" cy="1047130"/>
            </a:xfrm>
            <a:prstGeom prst="rect">
              <a:avLst/>
            </a:prstGeom>
          </p:spPr>
        </p:pic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36073CE3-5B0C-4549-98BB-445D0557975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00886" y="1694632"/>
              <a:ext cx="1510251" cy="1204295"/>
            </a:xfrm>
            <a:prstGeom prst="rect">
              <a:avLst/>
            </a:prstGeom>
          </p:spPr>
        </p:pic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E51A736F-5AC5-454D-87E0-CCA0CD17F4E6}"/>
                </a:ext>
              </a:extLst>
            </p:cNvPr>
            <p:cNvSpPr txBox="1"/>
            <p:nvPr/>
          </p:nvSpPr>
          <p:spPr>
            <a:xfrm>
              <a:off x="7011215" y="1959139"/>
              <a:ext cx="139992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Ihr seid spitze!</a:t>
              </a:r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1A56EA3C-FF0F-4A02-A113-91560CDE14A4}"/>
                </a:ext>
              </a:extLst>
            </p:cNvPr>
            <p:cNvSpPr txBox="1"/>
            <p:nvPr/>
          </p:nvSpPr>
          <p:spPr>
            <a:xfrm>
              <a:off x="2693153" y="2210488"/>
              <a:ext cx="13949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Danke für eure Hilfe!</a:t>
              </a:r>
            </a:p>
          </p:txBody>
        </p:sp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4C8BB0E5-79E7-480F-97A7-351A5021C24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3288" y="2354918"/>
              <a:ext cx="1799315" cy="3584292"/>
            </a:xfrm>
            <a:prstGeom prst="rect">
              <a:avLst/>
            </a:prstGeom>
          </p:spPr>
        </p:pic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C97E0F3E-E02F-4745-A1E9-1490C882B9E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61687" y="2605470"/>
              <a:ext cx="1434673" cy="32880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519001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5FDF5EC4-34DC-421B-A13B-AE2A68245B27}"/>
              </a:ext>
            </a:extLst>
          </p:cNvPr>
          <p:cNvGrpSpPr/>
          <p:nvPr/>
        </p:nvGrpSpPr>
        <p:grpSpPr>
          <a:xfrm>
            <a:off x="2699081" y="1471531"/>
            <a:ext cx="6094650" cy="4467679"/>
            <a:chOff x="2699081" y="1471531"/>
            <a:chExt cx="6094650" cy="4467679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259C3676-6D18-4D97-A210-5DC8F8E4BC2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723750" y="2010089"/>
              <a:ext cx="1440677" cy="1047130"/>
            </a:xfrm>
            <a:prstGeom prst="rect">
              <a:avLst/>
            </a:prstGeom>
          </p:spPr>
        </p:pic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43B54F6D-C416-4874-9AD9-7E6DFAE10A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5193" y="1471531"/>
              <a:ext cx="1988538" cy="1585688"/>
            </a:xfrm>
            <a:prstGeom prst="rect">
              <a:avLst/>
            </a:prstGeom>
          </p:spPr>
        </p:pic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BC91317D-F6F2-4DA4-9DDC-3204E35E454E}"/>
                </a:ext>
              </a:extLst>
            </p:cNvPr>
            <p:cNvSpPr txBox="1"/>
            <p:nvPr/>
          </p:nvSpPr>
          <p:spPr>
            <a:xfrm>
              <a:off x="7204586" y="1664210"/>
              <a:ext cx="139992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Wir sind schon echt weit gekommen!</a:t>
              </a:r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9C175045-49C9-449C-ADEE-907BE6F1BAA1}"/>
                </a:ext>
              </a:extLst>
            </p:cNvPr>
            <p:cNvSpPr txBox="1"/>
            <p:nvPr/>
          </p:nvSpPr>
          <p:spPr>
            <a:xfrm>
              <a:off x="2699081" y="2296778"/>
              <a:ext cx="13949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Super!</a:t>
              </a:r>
            </a:p>
          </p:txBody>
        </p:sp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01325C11-4434-4918-8FCC-C2076CA97BF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3288" y="2354918"/>
              <a:ext cx="1799315" cy="3584292"/>
            </a:xfrm>
            <a:prstGeom prst="rect">
              <a:avLst/>
            </a:prstGeom>
          </p:spPr>
        </p:pic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79BA4AF0-BDF6-4F8B-9F35-CBAFC12A6E9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61687" y="2605470"/>
              <a:ext cx="1434673" cy="32880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29966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9A70E1A7-A6BB-44C5-8C73-7046457D9C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7628" y="49652"/>
            <a:ext cx="3166212" cy="6808348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557A5D01-A545-438E-82B5-F19FD59FF9A8}"/>
              </a:ext>
            </a:extLst>
          </p:cNvPr>
          <p:cNvSpPr txBox="1"/>
          <p:nvPr/>
        </p:nvSpPr>
        <p:spPr>
          <a:xfrm>
            <a:off x="4846320" y="779646"/>
            <a:ext cx="2871215" cy="5292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de-DE" sz="1600" b="1" dirty="0">
                <a:effectLst/>
                <a:latin typeface="Dosi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Wir haben dich! Das Virus Rutan hat dein Gerät befallen!</a:t>
            </a:r>
          </a:p>
          <a:p>
            <a:pPr algn="ctr">
              <a:lnSpc>
                <a:spcPct val="115000"/>
              </a:lnSpc>
            </a:pPr>
            <a:r>
              <a:rPr lang="de-DE" sz="1600" dirty="0">
                <a:effectLst/>
                <a:latin typeface="Dosi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Wir haben es satt, dass ihr alle nur noch auf euer Handy schaut, während es der Welt immer schlechter geht.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de-DE" sz="1600" dirty="0">
                <a:effectLst/>
                <a:latin typeface="Dosi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Wir geben euch noch </a:t>
            </a:r>
            <a:r>
              <a:rPr lang="de-DE" sz="1600" b="1" dirty="0">
                <a:effectLst/>
                <a:latin typeface="Dosi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eine letzte Chance</a:t>
            </a:r>
            <a:r>
              <a:rPr lang="de-DE" sz="1600" dirty="0">
                <a:effectLst/>
                <a:latin typeface="Dosi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euch mit der Umwelt zu beschäftigen und wachsamer zu werden. Wenn ihr es schafft, </a:t>
            </a:r>
            <a:r>
              <a:rPr lang="de-DE" sz="1600" b="1" dirty="0">
                <a:effectLst/>
                <a:latin typeface="Dosi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innerhalb von 90 Minuten die Rätsel zu lösen</a:t>
            </a:r>
            <a:r>
              <a:rPr lang="de-DE" sz="1600" dirty="0">
                <a:effectLst/>
                <a:latin typeface="Dosi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die wir euch auf das Handy gespielt haben, erhaltet ihr verschiedene</a:t>
            </a:r>
            <a:r>
              <a:rPr lang="de-DE" sz="1600" b="1" dirty="0">
                <a:effectLst/>
                <a:latin typeface="Dosi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600" dirty="0">
                <a:effectLst/>
                <a:latin typeface="Dosi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Zahlen für einen Code. Durch die </a:t>
            </a:r>
            <a:r>
              <a:rPr lang="de-DE" sz="1600" b="1" dirty="0">
                <a:effectLst/>
                <a:latin typeface="Dosi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Eingabe des Codes am Ende</a:t>
            </a:r>
            <a:r>
              <a:rPr lang="de-DE" sz="1600" dirty="0">
                <a:effectLst/>
                <a:latin typeface="Dosi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könnt ihr den endgültigen </a:t>
            </a:r>
            <a:r>
              <a:rPr lang="de-DE" sz="1600" b="1" dirty="0">
                <a:effectLst/>
                <a:latin typeface="Dosi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Befall des Virus noch rechtzeitig stoppen</a:t>
            </a:r>
            <a:r>
              <a:rPr lang="de-DE" sz="1600" dirty="0">
                <a:effectLst/>
                <a:latin typeface="Dosi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5605589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663E7F52-2A88-4DB8-8FB3-ADAABDAED545}"/>
              </a:ext>
            </a:extLst>
          </p:cNvPr>
          <p:cNvGrpSpPr/>
          <p:nvPr/>
        </p:nvGrpSpPr>
        <p:grpSpPr>
          <a:xfrm>
            <a:off x="2365111" y="1749419"/>
            <a:ext cx="5935698" cy="4189791"/>
            <a:chOff x="2365111" y="1749419"/>
            <a:chExt cx="5935698" cy="4189791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2E17535B-FED5-4C4E-833B-66A8CD47F4D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365111" y="1749419"/>
              <a:ext cx="1799316" cy="1307800"/>
            </a:xfrm>
            <a:prstGeom prst="rect">
              <a:avLst/>
            </a:prstGeom>
          </p:spPr>
        </p:pic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B461C256-9CFF-4D18-8BF7-A3D280EAAE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00887" y="1871330"/>
              <a:ext cx="1288662" cy="1027597"/>
            </a:xfrm>
            <a:prstGeom prst="rect">
              <a:avLst/>
            </a:prstGeom>
          </p:spPr>
        </p:pic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0C9EB416-3D7C-4CDF-BF74-79318CA6612C}"/>
                </a:ext>
              </a:extLst>
            </p:cNvPr>
            <p:cNvSpPr txBox="1"/>
            <p:nvPr/>
          </p:nvSpPr>
          <p:spPr>
            <a:xfrm>
              <a:off x="6900887" y="2170252"/>
              <a:ext cx="13999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Na klar!</a:t>
              </a:r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0FC1E840-2F9C-4BC6-B894-58E3384EE773}"/>
                </a:ext>
              </a:extLst>
            </p:cNvPr>
            <p:cNvSpPr txBox="1"/>
            <p:nvPr/>
          </p:nvSpPr>
          <p:spPr>
            <a:xfrm>
              <a:off x="2466690" y="1941654"/>
              <a:ext cx="139499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Ich glaube, wir werden es schaffen!</a:t>
              </a:r>
            </a:p>
          </p:txBody>
        </p:sp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9E67A28E-C4CE-43F3-A1E8-993E0BF9F39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3288" y="2354918"/>
              <a:ext cx="1799315" cy="3584292"/>
            </a:xfrm>
            <a:prstGeom prst="rect">
              <a:avLst/>
            </a:prstGeom>
          </p:spPr>
        </p:pic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4CE825FA-3287-46AD-A7B9-191EE23E442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61687" y="2605470"/>
              <a:ext cx="1434673" cy="32880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704691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9900FBDA-4261-4389-A48E-30AC16E4030D}"/>
              </a:ext>
            </a:extLst>
          </p:cNvPr>
          <p:cNvGrpSpPr/>
          <p:nvPr/>
        </p:nvGrpSpPr>
        <p:grpSpPr>
          <a:xfrm>
            <a:off x="2363312" y="1694632"/>
            <a:ext cx="6047825" cy="4273796"/>
            <a:chOff x="2363312" y="1694632"/>
            <a:chExt cx="6047825" cy="4273796"/>
          </a:xfrm>
        </p:grpSpPr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C76772AA-F79F-4F85-9BD7-D22F9D01996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02477" y="2411325"/>
              <a:ext cx="1868665" cy="3557103"/>
            </a:xfrm>
            <a:prstGeom prst="rect">
              <a:avLst/>
            </a:prstGeom>
          </p:spPr>
        </p:pic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3172E089-05EF-47D3-9578-14A03A2E49F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71678" y="2575761"/>
              <a:ext cx="1440677" cy="3363449"/>
            </a:xfrm>
            <a:prstGeom prst="rect">
              <a:avLst/>
            </a:prstGeom>
          </p:spPr>
        </p:pic>
        <p:pic>
          <p:nvPicPr>
            <p:cNvPr id="6" name="Grafik 5">
              <a:extLst>
                <a:ext uri="{FF2B5EF4-FFF2-40B4-BE49-F238E27FC236}">
                  <a16:creationId xmlns:a16="http://schemas.microsoft.com/office/drawing/2014/main" id="{D1B03510-5FC1-411D-91C6-D75E46280AB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363312" y="1699014"/>
              <a:ext cx="1868666" cy="1358206"/>
            </a:xfrm>
            <a:prstGeom prst="rect">
              <a:avLst/>
            </a:prstGeom>
          </p:spPr>
        </p:pic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090E25C2-D771-47FA-9B72-EC6C457F24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00886" y="1694632"/>
              <a:ext cx="1510251" cy="1204295"/>
            </a:xfrm>
            <a:prstGeom prst="rect">
              <a:avLst/>
            </a:prstGeom>
          </p:spPr>
        </p:pic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6A023636-92DF-4F66-916C-173F33765665}"/>
                </a:ext>
              </a:extLst>
            </p:cNvPr>
            <p:cNvSpPr txBox="1"/>
            <p:nvPr/>
          </p:nvSpPr>
          <p:spPr>
            <a:xfrm>
              <a:off x="7242603" y="1973613"/>
              <a:ext cx="9723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Die Zeit läuft!</a:t>
              </a: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94C7C37A-17B3-4DAA-91AA-5249C0D58101}"/>
                </a:ext>
              </a:extLst>
            </p:cNvPr>
            <p:cNvSpPr txBox="1"/>
            <p:nvPr/>
          </p:nvSpPr>
          <p:spPr>
            <a:xfrm>
              <a:off x="2521158" y="1916452"/>
              <a:ext cx="144067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Wir müssen uns echt beeilen!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046634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A301A5F3-53C9-4631-B600-76E1AB93B043}"/>
              </a:ext>
            </a:extLst>
          </p:cNvPr>
          <p:cNvGrpSpPr/>
          <p:nvPr/>
        </p:nvGrpSpPr>
        <p:grpSpPr>
          <a:xfrm>
            <a:off x="2733991" y="1375494"/>
            <a:ext cx="6067950" cy="4592934"/>
            <a:chOff x="2733991" y="1375494"/>
            <a:chExt cx="6067950" cy="4592934"/>
          </a:xfrm>
        </p:grpSpPr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58F3DF0E-589D-4CBA-8021-7332A901910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02477" y="2411325"/>
              <a:ext cx="1868665" cy="3557103"/>
            </a:xfrm>
            <a:prstGeom prst="rect">
              <a:avLst/>
            </a:prstGeom>
          </p:spPr>
        </p:pic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A0AAB42B-3F32-4AEF-8A65-56E2AE47DDD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71678" y="2575761"/>
              <a:ext cx="1440677" cy="3363449"/>
            </a:xfrm>
            <a:prstGeom prst="rect">
              <a:avLst/>
            </a:prstGeom>
          </p:spPr>
        </p:pic>
        <p:pic>
          <p:nvPicPr>
            <p:cNvPr id="6" name="Grafik 5">
              <a:extLst>
                <a:ext uri="{FF2B5EF4-FFF2-40B4-BE49-F238E27FC236}">
                  <a16:creationId xmlns:a16="http://schemas.microsoft.com/office/drawing/2014/main" id="{A7F8A4DF-1C07-4DA5-A1AA-AFEA7F9D8A5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791301" y="2010090"/>
              <a:ext cx="1440677" cy="1047130"/>
            </a:xfrm>
            <a:prstGeom prst="rect">
              <a:avLst/>
            </a:prstGeom>
          </p:spPr>
        </p:pic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35E5CBF3-AC46-4E5F-A182-1DFE7345028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69593" y="1375494"/>
              <a:ext cx="2032348" cy="1620622"/>
            </a:xfrm>
            <a:prstGeom prst="rect">
              <a:avLst/>
            </a:prstGeom>
          </p:spPr>
        </p:pic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0789C3D3-9166-4F2A-B5A9-B4724078BCE9}"/>
                </a:ext>
              </a:extLst>
            </p:cNvPr>
            <p:cNvSpPr txBox="1"/>
            <p:nvPr/>
          </p:nvSpPr>
          <p:spPr>
            <a:xfrm>
              <a:off x="7197581" y="1748824"/>
              <a:ext cx="144067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Dann müssen wir eben Gas geben!</a:t>
              </a: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DECBD817-859A-4848-B750-6B04B0FCE916}"/>
                </a:ext>
              </a:extLst>
            </p:cNvPr>
            <p:cNvSpPr txBox="1"/>
            <p:nvPr/>
          </p:nvSpPr>
          <p:spPr>
            <a:xfrm>
              <a:off x="2733991" y="2210489"/>
              <a:ext cx="13949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Das wird knapp!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54316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0F04EA2F-E669-4711-9EA1-4E8D35E2BC44}"/>
              </a:ext>
            </a:extLst>
          </p:cNvPr>
          <p:cNvGrpSpPr/>
          <p:nvPr/>
        </p:nvGrpSpPr>
        <p:grpSpPr>
          <a:xfrm>
            <a:off x="2761757" y="1510825"/>
            <a:ext cx="5777924" cy="4428385"/>
            <a:chOff x="2761757" y="1510825"/>
            <a:chExt cx="5777924" cy="4428385"/>
          </a:xfrm>
        </p:grpSpPr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AB79D832-394A-4BDF-BA19-0054FB2994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71678" y="2575761"/>
              <a:ext cx="1440677" cy="3363449"/>
            </a:xfrm>
            <a:prstGeom prst="rect">
              <a:avLst/>
            </a:prstGeom>
          </p:spPr>
        </p:pic>
        <p:pic>
          <p:nvPicPr>
            <p:cNvPr id="6" name="Grafik 5">
              <a:extLst>
                <a:ext uri="{FF2B5EF4-FFF2-40B4-BE49-F238E27FC236}">
                  <a16:creationId xmlns:a16="http://schemas.microsoft.com/office/drawing/2014/main" id="{FFCB1377-8953-4083-8105-2F790282401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791301" y="2010090"/>
              <a:ext cx="1440677" cy="1047130"/>
            </a:xfrm>
            <a:prstGeom prst="rect">
              <a:avLst/>
            </a:prstGeom>
          </p:spPr>
        </p:pic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14A4842C-35F2-4C0F-A40F-679253CA959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98926" y="1510825"/>
              <a:ext cx="1740755" cy="1388102"/>
            </a:xfrm>
            <a:prstGeom prst="rect">
              <a:avLst/>
            </a:prstGeom>
          </p:spPr>
        </p:pic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B19A0294-97C4-4AA5-A5D1-1109624B4945}"/>
                </a:ext>
              </a:extLst>
            </p:cNvPr>
            <p:cNvSpPr txBox="1"/>
            <p:nvPr/>
          </p:nvSpPr>
          <p:spPr>
            <a:xfrm>
              <a:off x="7134448" y="1790931"/>
              <a:ext cx="122274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Das hätte ich nicht gedacht!</a:t>
              </a: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C72FD3A8-2D98-4C12-B889-83CCCE8A2A3D}"/>
                </a:ext>
              </a:extLst>
            </p:cNvPr>
            <p:cNvSpPr txBox="1"/>
            <p:nvPr/>
          </p:nvSpPr>
          <p:spPr>
            <a:xfrm>
              <a:off x="2761757" y="2204876"/>
              <a:ext cx="13949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Das ist ja spannend!</a:t>
              </a:r>
            </a:p>
          </p:txBody>
        </p:sp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5D2F7E4F-12AE-4ACB-8663-7AAB04B4905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0402" y="2382107"/>
              <a:ext cx="1336285" cy="355710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45452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DD395799-944F-47C9-9D43-B1861664A490}"/>
              </a:ext>
            </a:extLst>
          </p:cNvPr>
          <p:cNvGrpSpPr/>
          <p:nvPr/>
        </p:nvGrpSpPr>
        <p:grpSpPr>
          <a:xfrm>
            <a:off x="2228088" y="866394"/>
            <a:ext cx="6833616" cy="5125212"/>
            <a:chOff x="2228088" y="866394"/>
            <a:chExt cx="6833616" cy="5125212"/>
          </a:xfrm>
        </p:grpSpPr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A7D00A54-4736-41E8-BD2A-DC684AAE0B6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28088" y="866394"/>
              <a:ext cx="6833616" cy="5125212"/>
            </a:xfrm>
            <a:prstGeom prst="rect">
              <a:avLst/>
            </a:prstGeom>
          </p:spPr>
        </p:pic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14075F36-8B0A-4F45-AA7E-0301C1EE94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02477" y="2411325"/>
              <a:ext cx="1868665" cy="3557103"/>
            </a:xfrm>
            <a:prstGeom prst="rect">
              <a:avLst/>
            </a:prstGeom>
          </p:spPr>
        </p:pic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2A0C55AE-FC05-4AD1-9914-1F4CB87A46E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71678" y="2575761"/>
              <a:ext cx="1440677" cy="3363449"/>
            </a:xfrm>
            <a:prstGeom prst="rect">
              <a:avLst/>
            </a:prstGeom>
          </p:spPr>
        </p:pic>
        <p:pic>
          <p:nvPicPr>
            <p:cNvPr id="6" name="Grafik 5">
              <a:extLst>
                <a:ext uri="{FF2B5EF4-FFF2-40B4-BE49-F238E27FC236}">
                  <a16:creationId xmlns:a16="http://schemas.microsoft.com/office/drawing/2014/main" id="{BD819DDB-219B-4846-AAAE-A58FD2FFB8D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791301" y="2010090"/>
              <a:ext cx="1440677" cy="1047130"/>
            </a:xfrm>
            <a:prstGeom prst="rect">
              <a:avLst/>
            </a:prstGeom>
          </p:spPr>
        </p:pic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7B251945-76CE-457A-98BC-8DBE1A67B47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00887" y="1824809"/>
              <a:ext cx="1347002" cy="1074118"/>
            </a:xfrm>
            <a:prstGeom prst="rect">
              <a:avLst/>
            </a:prstGeom>
          </p:spPr>
        </p:pic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863BA524-1DBE-43B6-B1C3-E6A612B00066}"/>
                </a:ext>
              </a:extLst>
            </p:cNvPr>
            <p:cNvSpPr txBox="1"/>
            <p:nvPr/>
          </p:nvSpPr>
          <p:spPr>
            <a:xfrm>
              <a:off x="7252355" y="2010090"/>
              <a:ext cx="80411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Ja, total!</a:t>
              </a: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16C85E0A-BA3B-43C6-8F18-20BFB6DCF3C2}"/>
                </a:ext>
              </a:extLst>
            </p:cNvPr>
            <p:cNvSpPr txBox="1"/>
            <p:nvPr/>
          </p:nvSpPr>
          <p:spPr>
            <a:xfrm>
              <a:off x="2893921" y="2210489"/>
              <a:ext cx="11137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So ein Mist!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26465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66AA83BD-0834-4FBC-B327-1020F14CF291}"/>
              </a:ext>
            </a:extLst>
          </p:cNvPr>
          <p:cNvGrpSpPr/>
          <p:nvPr/>
        </p:nvGrpSpPr>
        <p:grpSpPr>
          <a:xfrm>
            <a:off x="4697628" y="49652"/>
            <a:ext cx="3166212" cy="6808348"/>
            <a:chOff x="4697628" y="49652"/>
            <a:chExt cx="3166212" cy="6808348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DC93139F-8DAE-4957-B3DE-371A12E94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97628" y="49652"/>
              <a:ext cx="3166212" cy="6808348"/>
            </a:xfrm>
            <a:prstGeom prst="rect">
              <a:avLst/>
            </a:prstGeom>
          </p:spPr>
        </p:pic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8CF31E9F-93BA-49E5-B03C-16842767487F}"/>
                </a:ext>
              </a:extLst>
            </p:cNvPr>
            <p:cNvSpPr txBox="1"/>
            <p:nvPr/>
          </p:nvSpPr>
          <p:spPr>
            <a:xfrm>
              <a:off x="4845126" y="2595823"/>
              <a:ext cx="2871215" cy="16663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1800" dirty="0">
                  <a:effectLst/>
                  <a:latin typeface="Dosis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Wenn ihr euch bereit fühlt, die Aufgaben zu lösen und die Chance zu nutzen, den Befall des Virus zu stoppen, dann </a:t>
              </a:r>
              <a:r>
                <a:rPr lang="de-DE" sz="1800" b="1" dirty="0">
                  <a:effectLst/>
                  <a:latin typeface="Dosis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klickt nun auf „Weiter“!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91931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E516A027-E15A-441A-B5AA-DC7CD79666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088" y="866394"/>
            <a:ext cx="6833616" cy="5125212"/>
          </a:xfrm>
          <a:prstGeom prst="rect">
            <a:avLst/>
          </a:prstGeom>
        </p:spPr>
      </p:pic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98E5A2D7-6AA1-4677-AEB9-1BD84B2A5AFE}"/>
              </a:ext>
            </a:extLst>
          </p:cNvPr>
          <p:cNvGrpSpPr/>
          <p:nvPr/>
        </p:nvGrpSpPr>
        <p:grpSpPr>
          <a:xfrm>
            <a:off x="2680061" y="1606655"/>
            <a:ext cx="5841404" cy="4332555"/>
            <a:chOff x="2680061" y="1606655"/>
            <a:chExt cx="5841404" cy="4332555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3FDC3DD3-D845-4C43-987B-1977E5A4E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723750" y="2010089"/>
              <a:ext cx="1440677" cy="1047130"/>
            </a:xfrm>
            <a:prstGeom prst="rect">
              <a:avLst/>
            </a:prstGeom>
          </p:spPr>
        </p:pic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91ABBA12-A995-49D7-8998-8236B6957C8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00887" y="1606655"/>
              <a:ext cx="1620578" cy="1292272"/>
            </a:xfrm>
            <a:prstGeom prst="rect">
              <a:avLst/>
            </a:prstGeom>
          </p:spPr>
        </p:pic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E3AEF507-7BD3-41F5-B276-F9DC79375582}"/>
                </a:ext>
              </a:extLst>
            </p:cNvPr>
            <p:cNvSpPr txBox="1"/>
            <p:nvPr/>
          </p:nvSpPr>
          <p:spPr>
            <a:xfrm>
              <a:off x="7113069" y="1791126"/>
              <a:ext cx="138266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Das bekommen wir hin!</a:t>
              </a:r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29B78E33-7F55-4233-B5B4-35EB167B9956}"/>
                </a:ext>
              </a:extLst>
            </p:cNvPr>
            <p:cNvSpPr txBox="1"/>
            <p:nvPr/>
          </p:nvSpPr>
          <p:spPr>
            <a:xfrm>
              <a:off x="2680061" y="2248831"/>
              <a:ext cx="13949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Na dann </a:t>
              </a:r>
            </a:p>
            <a:p>
              <a:pPr algn="ctr"/>
              <a:r>
                <a:rPr lang="de-DE" dirty="0">
                  <a:latin typeface="Dosis" pitchFamily="2" charset="0"/>
                </a:rPr>
                <a:t>los!</a:t>
              </a:r>
            </a:p>
          </p:txBody>
        </p:sp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8C422BC7-EBC0-4234-9563-ED82FCC9FE6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3288" y="2354918"/>
              <a:ext cx="1799315" cy="3584292"/>
            </a:xfrm>
            <a:prstGeom prst="rect">
              <a:avLst/>
            </a:prstGeom>
          </p:spPr>
        </p:pic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D6D99D09-84DA-45F9-B44F-FF69729D57A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61687" y="2605470"/>
              <a:ext cx="1434673" cy="32880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01791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1E62DC2B-5B66-4165-8951-C4E827FCCC11}"/>
              </a:ext>
            </a:extLst>
          </p:cNvPr>
          <p:cNvGrpSpPr/>
          <p:nvPr/>
        </p:nvGrpSpPr>
        <p:grpSpPr>
          <a:xfrm>
            <a:off x="4697628" y="49652"/>
            <a:ext cx="3166212" cy="6808348"/>
            <a:chOff x="4697628" y="49652"/>
            <a:chExt cx="3166212" cy="6808348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26565D30-70F3-46FB-A758-67095124D56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97628" y="49652"/>
              <a:ext cx="3166212" cy="6808348"/>
            </a:xfrm>
            <a:prstGeom prst="rect">
              <a:avLst/>
            </a:prstGeom>
          </p:spPr>
        </p:pic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AB45F1BA-F2C6-4B28-BED3-59CA95A0D94A}"/>
                </a:ext>
              </a:extLst>
            </p:cNvPr>
            <p:cNvSpPr txBox="1"/>
            <p:nvPr/>
          </p:nvSpPr>
          <p:spPr>
            <a:xfrm>
              <a:off x="4845126" y="1963214"/>
              <a:ext cx="2871215" cy="29315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15000"/>
                </a:lnSpc>
              </a:pPr>
              <a:r>
                <a:rPr lang="de-DE" dirty="0">
                  <a:latin typeface="Dosis" pitchFamily="2" charset="0"/>
                  <a:ea typeface="Arial" panose="020B0604020202020204" pitchFamily="34" charset="0"/>
                  <a:cs typeface="Calibri" panose="020F0502020204030204" pitchFamily="34" charset="0"/>
                </a:rPr>
                <a:t>Wir </a:t>
              </a:r>
              <a:r>
                <a:rPr lang="de-DE" sz="1800" dirty="0">
                  <a:effectLst/>
                  <a:latin typeface="Dosis" pitchFamily="2" charset="0"/>
                  <a:ea typeface="Arial" panose="020B0604020202020204" pitchFamily="34" charset="0"/>
                  <a:cs typeface="Calibri" panose="020F0502020204030204" pitchFamily="34" charset="0"/>
                </a:rPr>
                <a:t>möchten, dass ihr euch heute ausführlich mit dem Thema beschäftigt und eure Aufmerksamkeit diesbezüglich schärft, da dies große Auswirkungen auf unsere Welt hat!</a:t>
              </a:r>
            </a:p>
            <a:p>
              <a:pPr lvl="0" algn="ctr">
                <a:lnSpc>
                  <a:spcPct val="115000"/>
                </a:lnSpc>
              </a:pPr>
              <a:r>
                <a:rPr lang="de-DE" sz="1800" b="1" dirty="0">
                  <a:effectLst/>
                  <a:latin typeface="Dosis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Los geht’s mit der ersten Aufgabe!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382245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44BE18C4-AB5F-41DB-8788-C58B135DEB47}"/>
              </a:ext>
            </a:extLst>
          </p:cNvPr>
          <p:cNvGrpSpPr/>
          <p:nvPr/>
        </p:nvGrpSpPr>
        <p:grpSpPr>
          <a:xfrm>
            <a:off x="4697628" y="49652"/>
            <a:ext cx="3166212" cy="6808348"/>
            <a:chOff x="4697628" y="49652"/>
            <a:chExt cx="3166212" cy="6808348"/>
          </a:xfrm>
        </p:grpSpPr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44CC1391-0895-4D25-B6D9-59B3CFD0D0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97628" y="49652"/>
              <a:ext cx="3166212" cy="6808348"/>
            </a:xfrm>
            <a:prstGeom prst="rect">
              <a:avLst/>
            </a:prstGeom>
          </p:spPr>
        </p:pic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6D287FF8-4BA7-4D5F-BA96-360D17AEF7F7}"/>
                </a:ext>
              </a:extLst>
            </p:cNvPr>
            <p:cNvSpPr txBox="1"/>
            <p:nvPr/>
          </p:nvSpPr>
          <p:spPr>
            <a:xfrm>
              <a:off x="4845126" y="2019074"/>
              <a:ext cx="2871215" cy="28695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1800" dirty="0">
                  <a:effectLst/>
                  <a:latin typeface="Dosis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Super, ihr habt die Aufgaben gut gelöst und euch die erste Zahl verdient! </a:t>
              </a:r>
            </a:p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1800" b="1" dirty="0">
                  <a:effectLst/>
                  <a:latin typeface="Dosis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Die Zahl lautet „2“! </a:t>
              </a:r>
            </a:p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1800" b="1" dirty="0">
                  <a:effectLst/>
                  <a:latin typeface="Dosis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Notiert euch die Zahl oder merkt sie euch besonders gut</a:t>
              </a:r>
              <a:r>
                <a:rPr lang="de-DE" sz="1800" dirty="0">
                  <a:effectLst/>
                  <a:latin typeface="Dosis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, sonst war alle Arbeit umsonst!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892029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CE9BA2A7-13D8-4A60-BF56-77BE796C9C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9925" y="2592460"/>
            <a:ext cx="1434673" cy="3288020"/>
          </a:xfrm>
          <a:prstGeom prst="rect">
            <a:avLst/>
          </a:prstGeom>
        </p:spPr>
      </p:pic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1BBE91D7-39F4-4238-AB15-67826C24572B}"/>
              </a:ext>
            </a:extLst>
          </p:cNvPr>
          <p:cNvGrpSpPr/>
          <p:nvPr/>
        </p:nvGrpSpPr>
        <p:grpSpPr>
          <a:xfrm>
            <a:off x="2697565" y="1694632"/>
            <a:ext cx="5713572" cy="4244578"/>
            <a:chOff x="2697565" y="1694632"/>
            <a:chExt cx="5713572" cy="4244578"/>
          </a:xfrm>
        </p:grpSpPr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2222A4A5-1B65-4003-8DD5-C8EF0DD691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723750" y="2010089"/>
              <a:ext cx="1440677" cy="1047130"/>
            </a:xfrm>
            <a:prstGeom prst="rect">
              <a:avLst/>
            </a:prstGeom>
          </p:spPr>
        </p:pic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B5DC6AAE-3622-4C2E-AFE1-3238089B1F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00886" y="1694632"/>
              <a:ext cx="1510251" cy="1204295"/>
            </a:xfrm>
            <a:prstGeom prst="rect">
              <a:avLst/>
            </a:prstGeom>
          </p:spPr>
        </p:pic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14E5EE95-4D29-4A97-9C60-C48DA1C88398}"/>
                </a:ext>
              </a:extLst>
            </p:cNvPr>
            <p:cNvSpPr txBox="1"/>
            <p:nvPr/>
          </p:nvSpPr>
          <p:spPr>
            <a:xfrm>
              <a:off x="7242603" y="1973613"/>
              <a:ext cx="9723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Siehst du!</a:t>
              </a:r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A175FDDD-E092-49A0-B3F3-6866BFD0BF2B}"/>
                </a:ext>
              </a:extLst>
            </p:cNvPr>
            <p:cNvSpPr txBox="1"/>
            <p:nvPr/>
          </p:nvSpPr>
          <p:spPr>
            <a:xfrm>
              <a:off x="2697565" y="2210488"/>
              <a:ext cx="13949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Dosis" pitchFamily="2" charset="0"/>
                </a:rPr>
                <a:t>Was ein Glück!</a:t>
              </a:r>
            </a:p>
          </p:txBody>
        </p:sp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949EA918-EC36-4CD3-AA9F-64144C54D5B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3288" y="2354918"/>
              <a:ext cx="1799315" cy="3584292"/>
            </a:xfrm>
            <a:prstGeom prst="rect">
              <a:avLst/>
            </a:prstGeom>
          </p:spPr>
        </p:pic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D22C709B-6D51-41A1-BD93-39EDD65A48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61687" y="2605470"/>
              <a:ext cx="1434673" cy="32880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837821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31289795-6DE7-4DBB-BBE1-CBED85DFA64E}"/>
              </a:ext>
            </a:extLst>
          </p:cNvPr>
          <p:cNvGrpSpPr/>
          <p:nvPr/>
        </p:nvGrpSpPr>
        <p:grpSpPr>
          <a:xfrm>
            <a:off x="4697628" y="49652"/>
            <a:ext cx="3166212" cy="6808348"/>
            <a:chOff x="4697628" y="49652"/>
            <a:chExt cx="3166212" cy="6808348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CBFAAFB7-44CC-41F3-B412-11107DF96EE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97628" y="49652"/>
              <a:ext cx="3166212" cy="6808348"/>
            </a:xfrm>
            <a:prstGeom prst="rect">
              <a:avLst/>
            </a:prstGeom>
          </p:spPr>
        </p:pic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73FD7F41-EB0C-4A1C-B3D9-C9B7B13615A1}"/>
                </a:ext>
              </a:extLst>
            </p:cNvPr>
            <p:cNvSpPr txBox="1"/>
            <p:nvPr/>
          </p:nvSpPr>
          <p:spPr>
            <a:xfrm>
              <a:off x="4845126" y="1994248"/>
              <a:ext cx="2871215" cy="28695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1800" dirty="0">
                  <a:effectLst/>
                  <a:latin typeface="Dosis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Nicht schlecht, auch diese Rätsel habt ihr gemeistert und euch die nächste Zahl erspielt!</a:t>
              </a:r>
            </a:p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1800" b="1" dirty="0">
                  <a:effectLst/>
                  <a:latin typeface="Dosis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Die Zahl lautet „0“! </a:t>
              </a:r>
            </a:p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de-DE" sz="1800" b="1" dirty="0">
                  <a:effectLst/>
                  <a:latin typeface="Dosis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Notiert euch die Zahl oder merkt sie euch besonders gut</a:t>
              </a:r>
              <a:r>
                <a:rPr lang="de-DE" sz="1800" dirty="0">
                  <a:effectLst/>
                  <a:latin typeface="Dosis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, sonst war alle Arbeit umsonst!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693377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481</Words>
  <Application>Microsoft Office PowerPoint</Application>
  <PresentationFormat>Breitbild</PresentationFormat>
  <Paragraphs>51</Paragraphs>
  <Slides>23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28" baseType="lpstr">
      <vt:lpstr>Arial</vt:lpstr>
      <vt:lpstr>Calibri</vt:lpstr>
      <vt:lpstr>Calibri Light</vt:lpstr>
      <vt:lpstr>Dosis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Herrmann, Lisa Marina</dc:creator>
  <cp:lastModifiedBy>Herrmann, Lisa Marina</cp:lastModifiedBy>
  <cp:revision>18</cp:revision>
  <dcterms:created xsi:type="dcterms:W3CDTF">2024-05-10T14:06:27Z</dcterms:created>
  <dcterms:modified xsi:type="dcterms:W3CDTF">2024-08-05T11:06:13Z</dcterms:modified>
</cp:coreProperties>
</file>