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5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745"/>
  </p:normalViewPr>
  <p:slideViewPr>
    <p:cSldViewPr snapToGrid="0">
      <p:cViewPr>
        <p:scale>
          <a:sx n="187" d="100"/>
          <a:sy n="187" d="100"/>
        </p:scale>
        <p:origin x="744" y="4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B0A78596-DEE7-944D-8FBA-606F2ABC59C8}" type="datetimeFigureOut">
              <a:rPr lang="de-DE" smtClean="0"/>
              <a:t>07.02.25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376021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0A78596-DEE7-944D-8FBA-606F2ABC59C8}" type="datetimeFigureOut">
              <a:rPr lang="de-DE" smtClean="0"/>
              <a:t>07.02.25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41173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0A78596-DEE7-944D-8FBA-606F2ABC59C8}" type="datetimeFigureOut">
              <a:rPr lang="de-DE" smtClean="0"/>
              <a:t>07.02.25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2032987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0A78596-DEE7-944D-8FBA-606F2ABC59C8}" type="datetimeFigureOut">
              <a:rPr lang="de-DE" smtClean="0"/>
              <a:t>07.02.25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1658728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B0A78596-DEE7-944D-8FBA-606F2ABC59C8}" type="datetimeFigureOut">
              <a:rPr lang="de-DE" smtClean="0"/>
              <a:t>07.02.25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2502546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B0A78596-DEE7-944D-8FBA-606F2ABC59C8}" type="datetimeFigureOut">
              <a:rPr lang="de-DE" smtClean="0"/>
              <a:t>07.02.25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253498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Content Placeholder 3"/>
          <p:cNvSpPr>
            <a:spLocks noGrp="1"/>
          </p:cNvSpPr>
          <p:nvPr>
            <p:ph sz="half" idx="2"/>
          </p:nvPr>
        </p:nvSpPr>
        <p:spPr>
          <a:xfrm>
            <a:off x="472381" y="3618442"/>
            <a:ext cx="2901255"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B0A78596-DEE7-944D-8FBA-606F2ABC59C8}" type="datetimeFigureOut">
              <a:rPr lang="de-DE" smtClean="0"/>
              <a:t>07.02.25</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129442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B0A78596-DEE7-944D-8FBA-606F2ABC59C8}" type="datetimeFigureOut">
              <a:rPr lang="de-DE" smtClean="0"/>
              <a:t>07.02.25</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2160471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A78596-DEE7-944D-8FBA-606F2ABC59C8}" type="datetimeFigureOut">
              <a:rPr lang="de-DE" smtClean="0"/>
              <a:t>07.02.25</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26989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426282"/>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B0A78596-DEE7-944D-8FBA-606F2ABC59C8}" type="datetimeFigureOut">
              <a:rPr lang="de-DE" smtClean="0"/>
              <a:t>07.02.25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2963876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426282"/>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B0A78596-DEE7-944D-8FBA-606F2ABC59C8}" type="datetimeFigureOut">
              <a:rPr lang="de-DE" smtClean="0"/>
              <a:t>07.02.25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5239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87" y="9181397"/>
            <a:ext cx="1543050" cy="527403"/>
          </a:xfrm>
          <a:prstGeom prst="rect">
            <a:avLst/>
          </a:prstGeom>
        </p:spPr>
        <p:txBody>
          <a:bodyPr vert="horz" lIns="91440" tIns="45720" rIns="91440" bIns="45720" rtlCol="0" anchor="ctr"/>
          <a:lstStyle>
            <a:lvl1pPr algn="l">
              <a:defRPr sz="900">
                <a:solidFill>
                  <a:schemeClr val="tx1">
                    <a:tint val="82000"/>
                  </a:schemeClr>
                </a:solidFill>
              </a:defRPr>
            </a:lvl1pPr>
          </a:lstStyle>
          <a:p>
            <a:fld id="{B0A78596-DEE7-944D-8FBA-606F2ABC59C8}" type="datetimeFigureOut">
              <a:rPr lang="de-DE" smtClean="0"/>
              <a:t>07.02.25</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82000"/>
                  </a:schemeClr>
                </a:solidFill>
              </a:defRPr>
            </a:lvl1pPr>
          </a:lstStyle>
          <a:p>
            <a:fld id="{A49D9714-0B9E-0A4F-8E42-3608C931EDAF}" type="slidenum">
              <a:rPr lang="de-DE" smtClean="0"/>
              <a:t>‹Nr.›</a:t>
            </a:fld>
            <a:endParaRPr lang="de-DE"/>
          </a:p>
        </p:txBody>
      </p:sp>
    </p:spTree>
    <p:extLst>
      <p:ext uri="{BB962C8B-B14F-4D97-AF65-F5344CB8AC3E}">
        <p14:creationId xmlns:p14="http://schemas.microsoft.com/office/powerpoint/2010/main" val="11162913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hteck 26">
            <a:extLst>
              <a:ext uri="{FF2B5EF4-FFF2-40B4-BE49-F238E27FC236}">
                <a16:creationId xmlns:a16="http://schemas.microsoft.com/office/drawing/2014/main" id="{261E503A-3EDA-9458-0F28-BB9E8A92FC4D}"/>
              </a:ext>
            </a:extLst>
          </p:cNvPr>
          <p:cNvSpPr/>
          <p:nvPr/>
        </p:nvSpPr>
        <p:spPr>
          <a:xfrm>
            <a:off x="1905000" y="253920"/>
            <a:ext cx="3048000" cy="380711"/>
          </a:xfrm>
          <a:custGeom>
            <a:avLst/>
            <a:gdLst>
              <a:gd name="connsiteX0" fmla="*/ 0 w 3048000"/>
              <a:gd name="connsiteY0" fmla="*/ 0 h 380711"/>
              <a:gd name="connsiteX1" fmla="*/ 579120 w 3048000"/>
              <a:gd name="connsiteY1" fmla="*/ 0 h 380711"/>
              <a:gd name="connsiteX2" fmla="*/ 1188720 w 3048000"/>
              <a:gd name="connsiteY2" fmla="*/ 0 h 380711"/>
              <a:gd name="connsiteX3" fmla="*/ 1828800 w 3048000"/>
              <a:gd name="connsiteY3" fmla="*/ 0 h 380711"/>
              <a:gd name="connsiteX4" fmla="*/ 2468880 w 3048000"/>
              <a:gd name="connsiteY4" fmla="*/ 0 h 380711"/>
              <a:gd name="connsiteX5" fmla="*/ 3048000 w 3048000"/>
              <a:gd name="connsiteY5" fmla="*/ 0 h 380711"/>
              <a:gd name="connsiteX6" fmla="*/ 3048000 w 3048000"/>
              <a:gd name="connsiteY6" fmla="*/ 380711 h 380711"/>
              <a:gd name="connsiteX7" fmla="*/ 2377440 w 3048000"/>
              <a:gd name="connsiteY7" fmla="*/ 380711 h 380711"/>
              <a:gd name="connsiteX8" fmla="*/ 1706880 w 3048000"/>
              <a:gd name="connsiteY8" fmla="*/ 380711 h 380711"/>
              <a:gd name="connsiteX9" fmla="*/ 1097280 w 3048000"/>
              <a:gd name="connsiteY9" fmla="*/ 380711 h 380711"/>
              <a:gd name="connsiteX10" fmla="*/ 0 w 3048000"/>
              <a:gd name="connsiteY10" fmla="*/ 380711 h 380711"/>
              <a:gd name="connsiteX11" fmla="*/ 0 w 3048000"/>
              <a:gd name="connsiteY11" fmla="*/ 0 h 3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48000" h="380711" fill="none" extrusionOk="0">
                <a:moveTo>
                  <a:pt x="0" y="0"/>
                </a:moveTo>
                <a:cubicBezTo>
                  <a:pt x="248270" y="-24273"/>
                  <a:pt x="313312" y="10135"/>
                  <a:pt x="579120" y="0"/>
                </a:cubicBezTo>
                <a:cubicBezTo>
                  <a:pt x="844928" y="-10135"/>
                  <a:pt x="929625" y="-28881"/>
                  <a:pt x="1188720" y="0"/>
                </a:cubicBezTo>
                <a:cubicBezTo>
                  <a:pt x="1447815" y="28881"/>
                  <a:pt x="1528463" y="25757"/>
                  <a:pt x="1828800" y="0"/>
                </a:cubicBezTo>
                <a:cubicBezTo>
                  <a:pt x="2129137" y="-25757"/>
                  <a:pt x="2275210" y="26673"/>
                  <a:pt x="2468880" y="0"/>
                </a:cubicBezTo>
                <a:cubicBezTo>
                  <a:pt x="2662550" y="-26673"/>
                  <a:pt x="2884439" y="11472"/>
                  <a:pt x="3048000" y="0"/>
                </a:cubicBezTo>
                <a:cubicBezTo>
                  <a:pt x="3044708" y="144274"/>
                  <a:pt x="3044714" y="206866"/>
                  <a:pt x="3048000" y="380711"/>
                </a:cubicBezTo>
                <a:cubicBezTo>
                  <a:pt x="2866764" y="410991"/>
                  <a:pt x="2583690" y="403095"/>
                  <a:pt x="2377440" y="380711"/>
                </a:cubicBezTo>
                <a:cubicBezTo>
                  <a:pt x="2171190" y="358327"/>
                  <a:pt x="2018227" y="356710"/>
                  <a:pt x="1706880" y="380711"/>
                </a:cubicBezTo>
                <a:cubicBezTo>
                  <a:pt x="1395533" y="404712"/>
                  <a:pt x="1351469" y="355027"/>
                  <a:pt x="1097280" y="380711"/>
                </a:cubicBezTo>
                <a:cubicBezTo>
                  <a:pt x="843091" y="406395"/>
                  <a:pt x="455219" y="379028"/>
                  <a:pt x="0" y="380711"/>
                </a:cubicBezTo>
                <a:cubicBezTo>
                  <a:pt x="7331" y="213294"/>
                  <a:pt x="-17774" y="188166"/>
                  <a:pt x="0" y="0"/>
                </a:cubicBezTo>
                <a:close/>
              </a:path>
              <a:path w="3048000" h="380711" stroke="0" extrusionOk="0">
                <a:moveTo>
                  <a:pt x="0" y="0"/>
                </a:moveTo>
                <a:cubicBezTo>
                  <a:pt x="259072" y="-601"/>
                  <a:pt x="449154" y="-3049"/>
                  <a:pt x="579120" y="0"/>
                </a:cubicBezTo>
                <a:cubicBezTo>
                  <a:pt x="709086" y="3049"/>
                  <a:pt x="851384" y="-9403"/>
                  <a:pt x="1097280" y="0"/>
                </a:cubicBezTo>
                <a:cubicBezTo>
                  <a:pt x="1343176" y="9403"/>
                  <a:pt x="1453039" y="15725"/>
                  <a:pt x="1767840" y="0"/>
                </a:cubicBezTo>
                <a:cubicBezTo>
                  <a:pt x="2082641" y="-15725"/>
                  <a:pt x="2151570" y="5049"/>
                  <a:pt x="2346960" y="0"/>
                </a:cubicBezTo>
                <a:cubicBezTo>
                  <a:pt x="2542350" y="-5049"/>
                  <a:pt x="2795072" y="-29675"/>
                  <a:pt x="3048000" y="0"/>
                </a:cubicBezTo>
                <a:cubicBezTo>
                  <a:pt x="3065221" y="186316"/>
                  <a:pt x="3064673" y="198663"/>
                  <a:pt x="3048000" y="380711"/>
                </a:cubicBezTo>
                <a:cubicBezTo>
                  <a:pt x="2814432" y="370822"/>
                  <a:pt x="2589812" y="367056"/>
                  <a:pt x="2438400" y="380711"/>
                </a:cubicBezTo>
                <a:cubicBezTo>
                  <a:pt x="2286988" y="394366"/>
                  <a:pt x="1968455" y="391412"/>
                  <a:pt x="1767840" y="380711"/>
                </a:cubicBezTo>
                <a:cubicBezTo>
                  <a:pt x="1567225" y="370010"/>
                  <a:pt x="1478824" y="398664"/>
                  <a:pt x="1249680" y="380711"/>
                </a:cubicBezTo>
                <a:cubicBezTo>
                  <a:pt x="1020536" y="362758"/>
                  <a:pt x="919126" y="352713"/>
                  <a:pt x="640080" y="380711"/>
                </a:cubicBezTo>
                <a:cubicBezTo>
                  <a:pt x="361034" y="408709"/>
                  <a:pt x="232461" y="395241"/>
                  <a:pt x="0" y="380711"/>
                </a:cubicBezTo>
                <a:cubicBezTo>
                  <a:pt x="-13266" y="286168"/>
                  <a:pt x="14965" y="94255"/>
                  <a:pt x="0" y="0"/>
                </a:cubicBezTo>
                <a:close/>
              </a:path>
            </a:pathLst>
          </a:custGeom>
          <a:solidFill>
            <a:schemeClr val="accent1">
              <a:lumMod val="20000"/>
              <a:lumOff val="80000"/>
            </a:schemeClr>
          </a:solidFill>
          <a:ln>
            <a:solidFill>
              <a:schemeClr val="tx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a:extLst>
              <a:ext uri="{FF2B5EF4-FFF2-40B4-BE49-F238E27FC236}">
                <a16:creationId xmlns:a16="http://schemas.microsoft.com/office/drawing/2014/main" id="{07E9C649-82E0-E809-8B25-AB8919B80299}"/>
              </a:ext>
            </a:extLst>
          </p:cNvPr>
          <p:cNvSpPr txBox="1"/>
          <p:nvPr/>
        </p:nvSpPr>
        <p:spPr>
          <a:xfrm>
            <a:off x="514350" y="7392693"/>
            <a:ext cx="5882981" cy="2339102"/>
          </a:xfrm>
          <a:custGeom>
            <a:avLst/>
            <a:gdLst>
              <a:gd name="connsiteX0" fmla="*/ 0 w 5882981"/>
              <a:gd name="connsiteY0" fmla="*/ 0 h 2339102"/>
              <a:gd name="connsiteX1" fmla="*/ 529468 w 5882981"/>
              <a:gd name="connsiteY1" fmla="*/ 0 h 2339102"/>
              <a:gd name="connsiteX2" fmla="*/ 941277 w 5882981"/>
              <a:gd name="connsiteY2" fmla="*/ 0 h 2339102"/>
              <a:gd name="connsiteX3" fmla="*/ 1647235 w 5882981"/>
              <a:gd name="connsiteY3" fmla="*/ 0 h 2339102"/>
              <a:gd name="connsiteX4" fmla="*/ 2176703 w 5882981"/>
              <a:gd name="connsiteY4" fmla="*/ 0 h 2339102"/>
              <a:gd name="connsiteX5" fmla="*/ 2706171 w 5882981"/>
              <a:gd name="connsiteY5" fmla="*/ 0 h 2339102"/>
              <a:gd name="connsiteX6" fmla="*/ 3412129 w 5882981"/>
              <a:gd name="connsiteY6" fmla="*/ 0 h 2339102"/>
              <a:gd name="connsiteX7" fmla="*/ 3882767 w 5882981"/>
              <a:gd name="connsiteY7" fmla="*/ 0 h 2339102"/>
              <a:gd name="connsiteX8" fmla="*/ 4588725 w 5882981"/>
              <a:gd name="connsiteY8" fmla="*/ 0 h 2339102"/>
              <a:gd name="connsiteX9" fmla="*/ 5294683 w 5882981"/>
              <a:gd name="connsiteY9" fmla="*/ 0 h 2339102"/>
              <a:gd name="connsiteX10" fmla="*/ 5882981 w 5882981"/>
              <a:gd name="connsiteY10" fmla="*/ 0 h 2339102"/>
              <a:gd name="connsiteX11" fmla="*/ 5882981 w 5882981"/>
              <a:gd name="connsiteY11" fmla="*/ 631558 h 2339102"/>
              <a:gd name="connsiteX12" fmla="*/ 5882981 w 5882981"/>
              <a:gd name="connsiteY12" fmla="*/ 1239724 h 2339102"/>
              <a:gd name="connsiteX13" fmla="*/ 5882981 w 5882981"/>
              <a:gd name="connsiteY13" fmla="*/ 1754327 h 2339102"/>
              <a:gd name="connsiteX14" fmla="*/ 5882981 w 5882981"/>
              <a:gd name="connsiteY14" fmla="*/ 2339102 h 2339102"/>
              <a:gd name="connsiteX15" fmla="*/ 5294683 w 5882981"/>
              <a:gd name="connsiteY15" fmla="*/ 2339102 h 2339102"/>
              <a:gd name="connsiteX16" fmla="*/ 4706385 w 5882981"/>
              <a:gd name="connsiteY16" fmla="*/ 2339102 h 2339102"/>
              <a:gd name="connsiteX17" fmla="*/ 4000427 w 5882981"/>
              <a:gd name="connsiteY17" fmla="*/ 2339102 h 2339102"/>
              <a:gd name="connsiteX18" fmla="*/ 3412129 w 5882981"/>
              <a:gd name="connsiteY18" fmla="*/ 2339102 h 2339102"/>
              <a:gd name="connsiteX19" fmla="*/ 3000320 w 5882981"/>
              <a:gd name="connsiteY19" fmla="*/ 2339102 h 2339102"/>
              <a:gd name="connsiteX20" fmla="*/ 2529682 w 5882981"/>
              <a:gd name="connsiteY20" fmla="*/ 2339102 h 2339102"/>
              <a:gd name="connsiteX21" fmla="*/ 1823724 w 5882981"/>
              <a:gd name="connsiteY21" fmla="*/ 2339102 h 2339102"/>
              <a:gd name="connsiteX22" fmla="*/ 1235426 w 5882981"/>
              <a:gd name="connsiteY22" fmla="*/ 2339102 h 2339102"/>
              <a:gd name="connsiteX23" fmla="*/ 764788 w 5882981"/>
              <a:gd name="connsiteY23" fmla="*/ 2339102 h 2339102"/>
              <a:gd name="connsiteX24" fmla="*/ 0 w 5882981"/>
              <a:gd name="connsiteY24" fmla="*/ 2339102 h 2339102"/>
              <a:gd name="connsiteX25" fmla="*/ 0 w 5882981"/>
              <a:gd name="connsiteY25" fmla="*/ 1824500 h 2339102"/>
              <a:gd name="connsiteX26" fmla="*/ 0 w 5882981"/>
              <a:gd name="connsiteY26" fmla="*/ 1309897 h 2339102"/>
              <a:gd name="connsiteX27" fmla="*/ 0 w 5882981"/>
              <a:gd name="connsiteY27" fmla="*/ 701731 h 2339102"/>
              <a:gd name="connsiteX28" fmla="*/ 0 w 5882981"/>
              <a:gd name="connsiteY28" fmla="*/ 0 h 233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82981" h="2339102" extrusionOk="0">
                <a:moveTo>
                  <a:pt x="0" y="0"/>
                </a:moveTo>
                <a:cubicBezTo>
                  <a:pt x="155342" y="-62009"/>
                  <a:pt x="334563" y="6727"/>
                  <a:pt x="529468" y="0"/>
                </a:cubicBezTo>
                <a:cubicBezTo>
                  <a:pt x="724373" y="-6727"/>
                  <a:pt x="828736" y="44243"/>
                  <a:pt x="941277" y="0"/>
                </a:cubicBezTo>
                <a:cubicBezTo>
                  <a:pt x="1053818" y="-44243"/>
                  <a:pt x="1414889" y="8399"/>
                  <a:pt x="1647235" y="0"/>
                </a:cubicBezTo>
                <a:cubicBezTo>
                  <a:pt x="1879581" y="-8399"/>
                  <a:pt x="1986397" y="15738"/>
                  <a:pt x="2176703" y="0"/>
                </a:cubicBezTo>
                <a:cubicBezTo>
                  <a:pt x="2367009" y="-15738"/>
                  <a:pt x="2468755" y="60223"/>
                  <a:pt x="2706171" y="0"/>
                </a:cubicBezTo>
                <a:cubicBezTo>
                  <a:pt x="2943587" y="-60223"/>
                  <a:pt x="3222969" y="60318"/>
                  <a:pt x="3412129" y="0"/>
                </a:cubicBezTo>
                <a:cubicBezTo>
                  <a:pt x="3601289" y="-60318"/>
                  <a:pt x="3769347" y="13520"/>
                  <a:pt x="3882767" y="0"/>
                </a:cubicBezTo>
                <a:cubicBezTo>
                  <a:pt x="3996187" y="-13520"/>
                  <a:pt x="4247158" y="3649"/>
                  <a:pt x="4588725" y="0"/>
                </a:cubicBezTo>
                <a:cubicBezTo>
                  <a:pt x="4930292" y="-3649"/>
                  <a:pt x="5069497" y="58232"/>
                  <a:pt x="5294683" y="0"/>
                </a:cubicBezTo>
                <a:cubicBezTo>
                  <a:pt x="5519869" y="-58232"/>
                  <a:pt x="5740471" y="16093"/>
                  <a:pt x="5882981" y="0"/>
                </a:cubicBezTo>
                <a:cubicBezTo>
                  <a:pt x="5949533" y="249953"/>
                  <a:pt x="5864701" y="316146"/>
                  <a:pt x="5882981" y="631558"/>
                </a:cubicBezTo>
                <a:cubicBezTo>
                  <a:pt x="5901261" y="946970"/>
                  <a:pt x="5855943" y="1008933"/>
                  <a:pt x="5882981" y="1239724"/>
                </a:cubicBezTo>
                <a:cubicBezTo>
                  <a:pt x="5910019" y="1470515"/>
                  <a:pt x="5829747" y="1569780"/>
                  <a:pt x="5882981" y="1754327"/>
                </a:cubicBezTo>
                <a:cubicBezTo>
                  <a:pt x="5936215" y="1938874"/>
                  <a:pt x="5873109" y="2108821"/>
                  <a:pt x="5882981" y="2339102"/>
                </a:cubicBezTo>
                <a:cubicBezTo>
                  <a:pt x="5752164" y="2386527"/>
                  <a:pt x="5502377" y="2299320"/>
                  <a:pt x="5294683" y="2339102"/>
                </a:cubicBezTo>
                <a:cubicBezTo>
                  <a:pt x="5086989" y="2378884"/>
                  <a:pt x="4886851" y="2334761"/>
                  <a:pt x="4706385" y="2339102"/>
                </a:cubicBezTo>
                <a:cubicBezTo>
                  <a:pt x="4525919" y="2343443"/>
                  <a:pt x="4341718" y="2277323"/>
                  <a:pt x="4000427" y="2339102"/>
                </a:cubicBezTo>
                <a:cubicBezTo>
                  <a:pt x="3659136" y="2400881"/>
                  <a:pt x="3658852" y="2316365"/>
                  <a:pt x="3412129" y="2339102"/>
                </a:cubicBezTo>
                <a:cubicBezTo>
                  <a:pt x="3165406" y="2361839"/>
                  <a:pt x="3134337" y="2307344"/>
                  <a:pt x="3000320" y="2339102"/>
                </a:cubicBezTo>
                <a:cubicBezTo>
                  <a:pt x="2866303" y="2370860"/>
                  <a:pt x="2712408" y="2319759"/>
                  <a:pt x="2529682" y="2339102"/>
                </a:cubicBezTo>
                <a:cubicBezTo>
                  <a:pt x="2346956" y="2358445"/>
                  <a:pt x="2125469" y="2259595"/>
                  <a:pt x="1823724" y="2339102"/>
                </a:cubicBezTo>
                <a:cubicBezTo>
                  <a:pt x="1521979" y="2418609"/>
                  <a:pt x="1388897" y="2299138"/>
                  <a:pt x="1235426" y="2339102"/>
                </a:cubicBezTo>
                <a:cubicBezTo>
                  <a:pt x="1081955" y="2379066"/>
                  <a:pt x="952094" y="2328707"/>
                  <a:pt x="764788" y="2339102"/>
                </a:cubicBezTo>
                <a:cubicBezTo>
                  <a:pt x="577482" y="2349497"/>
                  <a:pt x="239607" y="2324652"/>
                  <a:pt x="0" y="2339102"/>
                </a:cubicBezTo>
                <a:cubicBezTo>
                  <a:pt x="-12935" y="2196343"/>
                  <a:pt x="22019" y="1953784"/>
                  <a:pt x="0" y="1824500"/>
                </a:cubicBezTo>
                <a:cubicBezTo>
                  <a:pt x="-22019" y="1695216"/>
                  <a:pt x="56576" y="1535661"/>
                  <a:pt x="0" y="1309897"/>
                </a:cubicBezTo>
                <a:cubicBezTo>
                  <a:pt x="-56576" y="1084133"/>
                  <a:pt x="37696" y="933952"/>
                  <a:pt x="0" y="701731"/>
                </a:cubicBezTo>
                <a:cubicBezTo>
                  <a:pt x="-37696" y="469510"/>
                  <a:pt x="74945" y="171959"/>
                  <a:pt x="0" y="0"/>
                </a:cubicBezTo>
                <a:close/>
              </a:path>
            </a:pathLst>
          </a:custGeom>
          <a:noFill/>
          <a:ln>
            <a:solidFill>
              <a:schemeClr val="accent1">
                <a:shade val="1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spcAft>
                <a:spcPts val="600"/>
              </a:spcAft>
            </a:pPr>
            <a:r>
              <a:rPr lang="de-DE" sz="100" dirty="0">
                <a:latin typeface="Calibri Light" panose="020F0302020204030204" pitchFamily="34" charset="0"/>
                <a:cs typeface="Calibri Light" panose="020F0302020204030204" pitchFamily="34" charset="0"/>
              </a:rPr>
              <a:t>	</a:t>
            </a:r>
          </a:p>
          <a:p>
            <a:pPr>
              <a:spcAft>
                <a:spcPts val="600"/>
              </a:spcAft>
            </a:pPr>
            <a:r>
              <a:rPr lang="de-DE" sz="1100" dirty="0">
                <a:latin typeface="Calibri Light" panose="020F0302020204030204" pitchFamily="34" charset="0"/>
                <a:cs typeface="Calibri Light" panose="020F0302020204030204" pitchFamily="34" charset="0"/>
              </a:rPr>
              <a:t>	Sprintaufgabe</a:t>
            </a:r>
          </a:p>
          <a:p>
            <a:pPr>
              <a:spcAft>
                <a:spcPts val="600"/>
              </a:spcAft>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startAt="4"/>
            </a:pPr>
            <a:r>
              <a:rPr lang="de-DE" sz="1100" b="1" dirty="0">
                <a:latin typeface="Calibri Light" panose="020F0302020204030204" pitchFamily="34" charset="0"/>
                <a:cs typeface="Calibri Light" panose="020F0302020204030204" pitchFamily="34" charset="0"/>
              </a:rPr>
              <a:t>Recherchiert</a:t>
            </a:r>
            <a:r>
              <a:rPr lang="de-DE" sz="1100" dirty="0">
                <a:latin typeface="Calibri Light" panose="020F0302020204030204" pitchFamily="34" charset="0"/>
                <a:cs typeface="Calibri Light" panose="020F0302020204030204" pitchFamily="34" charset="0"/>
              </a:rPr>
              <a:t> im Internet die Größe </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der Kontinente und Ozeane.</a:t>
            </a:r>
          </a:p>
          <a:p>
            <a:pPr marL="228600" indent="-228600">
              <a:spcAft>
                <a:spcPts val="600"/>
              </a:spcAft>
              <a:buFont typeface="+mj-lt"/>
              <a:buAutoNum type="arabicPeriod" startAt="4"/>
            </a:pPr>
            <a:r>
              <a:rPr lang="de-DE" sz="1100" b="1" dirty="0">
                <a:latin typeface="Calibri Light" panose="020F0302020204030204" pitchFamily="34" charset="0"/>
                <a:cs typeface="Calibri Light" panose="020F0302020204030204" pitchFamily="34" charset="0"/>
              </a:rPr>
              <a:t>Beschriftet</a:t>
            </a:r>
            <a:r>
              <a:rPr lang="de-DE" sz="1100" dirty="0">
                <a:latin typeface="Calibri Light" panose="020F0302020204030204" pitchFamily="34" charset="0"/>
                <a:cs typeface="Calibri Light" panose="020F0302020204030204" pitchFamily="34" charset="0"/>
              </a:rPr>
              <a:t> die einzelnen Kreissegmente</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der Abbildung mit den Kontinenten </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und Ozeanen. </a:t>
            </a:r>
          </a:p>
          <a:p>
            <a:pPr>
              <a:spcAft>
                <a:spcPts val="600"/>
              </a:spcAft>
            </a:pPr>
            <a:endParaRPr lang="de-DE" sz="1100" dirty="0">
              <a:latin typeface="Calibri Light" panose="020F0302020204030204" pitchFamily="34" charset="0"/>
              <a:cs typeface="Calibri Light" panose="020F0302020204030204" pitchFamily="34" charset="0"/>
            </a:endParaRPr>
          </a:p>
          <a:p>
            <a:pPr>
              <a:spcAft>
                <a:spcPts val="600"/>
              </a:spcAft>
            </a:pPr>
            <a:endParaRPr lang="de-DE" sz="1100" b="1" dirty="0">
              <a:latin typeface="Calibri Light" panose="020F0302020204030204" pitchFamily="34" charset="0"/>
              <a:cs typeface="Calibri Light" panose="020F0302020204030204" pitchFamily="34" charset="0"/>
            </a:endParaRPr>
          </a:p>
          <a:p>
            <a:endParaRPr lang="de-DE" sz="1100" dirty="0"/>
          </a:p>
        </p:txBody>
      </p:sp>
      <p:sp>
        <p:nvSpPr>
          <p:cNvPr id="4" name="Titel 1">
            <a:extLst>
              <a:ext uri="{FF2B5EF4-FFF2-40B4-BE49-F238E27FC236}">
                <a16:creationId xmlns:a16="http://schemas.microsoft.com/office/drawing/2014/main" id="{47915DE6-3F37-8284-D32F-B37C7D0F0708}"/>
              </a:ext>
            </a:extLst>
          </p:cNvPr>
          <p:cNvSpPr>
            <a:spLocks noGrp="1"/>
          </p:cNvSpPr>
          <p:nvPr>
            <p:ph type="ctrTitle"/>
          </p:nvPr>
        </p:nvSpPr>
        <p:spPr>
          <a:xfrm>
            <a:off x="514350" y="130277"/>
            <a:ext cx="5829300" cy="588155"/>
          </a:xfrm>
        </p:spPr>
        <p:txBody>
          <a:bodyPr anchor="ctr">
            <a:normAutofit/>
          </a:bodyPr>
          <a:lstStyle/>
          <a:p>
            <a:pPr algn="ctr">
              <a:lnSpc>
                <a:spcPct val="150000"/>
              </a:lnSpc>
            </a:pPr>
            <a:r>
              <a:rPr lang="de-DE" sz="1400" i="1" dirty="0">
                <a:latin typeface="Chalkboard" panose="03050602040202020205" pitchFamily="66" charset="77"/>
                <a:cs typeface="Cavolini" panose="03000502040302020204" pitchFamily="66" charset="0"/>
              </a:rPr>
              <a:t>Ozeane und Kontinente</a:t>
            </a:r>
          </a:p>
        </p:txBody>
      </p:sp>
      <p:sp>
        <p:nvSpPr>
          <p:cNvPr id="5" name="Textfeld 4">
            <a:extLst>
              <a:ext uri="{FF2B5EF4-FFF2-40B4-BE49-F238E27FC236}">
                <a16:creationId xmlns:a16="http://schemas.microsoft.com/office/drawing/2014/main" id="{5CBA60C3-226A-1FF4-BE78-70BFF539EC90}"/>
              </a:ext>
            </a:extLst>
          </p:cNvPr>
          <p:cNvSpPr txBox="1"/>
          <p:nvPr/>
        </p:nvSpPr>
        <p:spPr>
          <a:xfrm>
            <a:off x="460669" y="857425"/>
            <a:ext cx="5882981" cy="6509474"/>
          </a:xfrm>
          <a:prstGeom prst="rect">
            <a:avLst/>
          </a:prstGeom>
          <a:noFill/>
        </p:spPr>
        <p:txBody>
          <a:bodyPr wrap="square" rtlCol="0">
            <a:spAutoFit/>
          </a:bodyPr>
          <a:lstStyle/>
          <a:p>
            <a:pPr>
              <a:spcAft>
                <a:spcPts val="1200"/>
              </a:spcAft>
            </a:pPr>
            <a:r>
              <a:rPr lang="de-DE" sz="1100" dirty="0">
                <a:latin typeface="Calibri Light" panose="020F0302020204030204" pitchFamily="34" charset="0"/>
                <a:cs typeface="Calibri Light" panose="020F0302020204030204" pitchFamily="34" charset="0"/>
              </a:rPr>
              <a:t>Mit Planeta habt ihr viele spannende Fragen und Rätsel gelöst. </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Das neue Wissen könnt ihr nun erneut unter Beweis stellen.</a:t>
            </a:r>
          </a:p>
          <a:p>
            <a:pPr marL="228600" indent="-228600">
              <a:spcAft>
                <a:spcPts val="600"/>
              </a:spcAft>
              <a:buFont typeface="+mj-lt"/>
              <a:buAutoNum type="arabicPeriod"/>
            </a:pPr>
            <a:r>
              <a:rPr lang="de-DE" sz="1100" b="1" dirty="0">
                <a:latin typeface="Calibri Light" panose="020F0302020204030204" pitchFamily="34" charset="0"/>
                <a:cs typeface="Calibri Light" panose="020F0302020204030204" pitchFamily="34" charset="0"/>
              </a:rPr>
              <a:t>Beschriftet</a:t>
            </a:r>
            <a:r>
              <a:rPr lang="de-DE" sz="1100" dirty="0">
                <a:latin typeface="Calibri Light" panose="020F0302020204030204" pitchFamily="34" charset="0"/>
                <a:cs typeface="Calibri Light" panose="020F0302020204030204" pitchFamily="34" charset="0"/>
              </a:rPr>
              <a:t> die Karte mit den Namen der drei Ozeanen </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und sieben Kontinenten. </a:t>
            </a: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r>
              <a:rPr lang="de-DE" sz="1100" b="1" dirty="0">
                <a:latin typeface="Calibri Light" panose="020F0302020204030204" pitchFamily="34" charset="0"/>
                <a:cs typeface="Calibri Light" panose="020F0302020204030204" pitchFamily="34" charset="0"/>
              </a:rPr>
              <a:t>Beschreibt</a:t>
            </a:r>
            <a:r>
              <a:rPr lang="de-DE" sz="1100" dirty="0">
                <a:latin typeface="Calibri Light" panose="020F0302020204030204" pitchFamily="34" charset="0"/>
                <a:cs typeface="Calibri Light" panose="020F0302020204030204" pitchFamily="34" charset="0"/>
              </a:rPr>
              <a:t> die Begriffe Kontinent und Ozean mit euren eigenen Worten. </a:t>
            </a:r>
          </a:p>
          <a:p>
            <a:pPr>
              <a:spcAft>
                <a:spcPts val="600"/>
              </a:spcAft>
            </a:pPr>
            <a:r>
              <a:rPr lang="de-DE" sz="1100" dirty="0">
                <a:latin typeface="Calibri Light" panose="020F0302020204030204" pitchFamily="34" charset="0"/>
                <a:cs typeface="Calibri Light" panose="020F0302020204030204" pitchFamily="34" charset="0"/>
              </a:rPr>
              <a:t>       Kontinent:_____________________________________________________________________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 </a:t>
            </a:r>
          </a:p>
          <a:p>
            <a:pPr>
              <a:spcAft>
                <a:spcPts val="600"/>
              </a:spcAft>
            </a:pPr>
            <a:r>
              <a:rPr lang="de-DE" sz="1100" dirty="0">
                <a:latin typeface="Calibri Light" panose="020F0302020204030204" pitchFamily="34" charset="0"/>
                <a:cs typeface="Calibri Light" panose="020F0302020204030204" pitchFamily="34" charset="0"/>
              </a:rPr>
              <a:t>       Ozean:________________________________________________________________________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 </a:t>
            </a:r>
          </a:p>
          <a:p>
            <a:pPr>
              <a:spcAft>
                <a:spcPts val="600"/>
              </a:spcAft>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startAt="3"/>
            </a:pPr>
            <a:r>
              <a:rPr lang="de-DE" sz="1100" b="1" dirty="0">
                <a:latin typeface="Calibri Light" panose="020F0302020204030204" pitchFamily="34" charset="0"/>
                <a:cs typeface="Calibri Light" panose="020F0302020204030204" pitchFamily="34" charset="0"/>
              </a:rPr>
              <a:t>Erklärt</a:t>
            </a:r>
            <a:r>
              <a:rPr lang="de-DE" sz="1100" dirty="0">
                <a:latin typeface="Calibri Light" panose="020F0302020204030204" pitchFamily="34" charset="0"/>
                <a:cs typeface="Calibri Light" panose="020F0302020204030204" pitchFamily="34" charset="0"/>
              </a:rPr>
              <a:t>, wieso die Erde vom Weltall aus blau aussieht und deswegen auch Blauer Planet genannt wird. </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a:t>
            </a:r>
          </a:p>
        </p:txBody>
      </p:sp>
      <p:pic>
        <p:nvPicPr>
          <p:cNvPr id="3" name="Grafik 2" descr="Ein Bild, das Karte, Text enthält.&#10;&#10;Automatisch generierte Beschreibung">
            <a:extLst>
              <a:ext uri="{FF2B5EF4-FFF2-40B4-BE49-F238E27FC236}">
                <a16:creationId xmlns:a16="http://schemas.microsoft.com/office/drawing/2014/main" id="{DB13C787-785A-6A7B-1C9B-ABE02EFFC884}"/>
              </a:ext>
            </a:extLst>
          </p:cNvPr>
          <p:cNvPicPr>
            <a:picLocks noChangeAspect="1"/>
          </p:cNvPicPr>
          <p:nvPr/>
        </p:nvPicPr>
        <p:blipFill>
          <a:blip r:embed="rId2"/>
          <a:stretch>
            <a:fillRect/>
          </a:stretch>
        </p:blipFill>
        <p:spPr>
          <a:xfrm>
            <a:off x="685636" y="1748601"/>
            <a:ext cx="4093434" cy="2549313"/>
          </a:xfrm>
          <a:prstGeom prst="rect">
            <a:avLst/>
          </a:prstGeom>
        </p:spPr>
      </p:pic>
      <p:pic>
        <p:nvPicPr>
          <p:cNvPr id="9" name="Grafik 8" descr="Ein Bild, das Screenshot, Diagramm, Kreis, Reihe enthält.&#10;&#10;Automatisch generierte Beschreibung">
            <a:extLst>
              <a:ext uri="{FF2B5EF4-FFF2-40B4-BE49-F238E27FC236}">
                <a16:creationId xmlns:a16="http://schemas.microsoft.com/office/drawing/2014/main" id="{1853E2B1-55B6-5AFF-3CF1-91A2450B02FA}"/>
              </a:ext>
            </a:extLst>
          </p:cNvPr>
          <p:cNvPicPr>
            <a:picLocks noChangeAspect="1"/>
          </p:cNvPicPr>
          <p:nvPr/>
        </p:nvPicPr>
        <p:blipFill>
          <a:blip r:embed="rId3"/>
          <a:srcRect l="7676" r="7729"/>
          <a:stretch/>
        </p:blipFill>
        <p:spPr>
          <a:xfrm>
            <a:off x="3259099" y="7474144"/>
            <a:ext cx="3039941" cy="2078186"/>
          </a:xfrm>
          <a:prstGeom prst="rect">
            <a:avLst/>
          </a:prstGeom>
        </p:spPr>
      </p:pic>
      <p:pic>
        <p:nvPicPr>
          <p:cNvPr id="20" name="Grafik 19" descr="Stoppuhr mit einfarbiger Füllung">
            <a:extLst>
              <a:ext uri="{FF2B5EF4-FFF2-40B4-BE49-F238E27FC236}">
                <a16:creationId xmlns:a16="http://schemas.microsoft.com/office/drawing/2014/main" id="{15F7A0D1-D63F-BA29-81F1-82C2356933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7866" y="7392693"/>
            <a:ext cx="457200" cy="457200"/>
          </a:xfrm>
          <a:prstGeom prst="rect">
            <a:avLst/>
          </a:prstGeom>
        </p:spPr>
      </p:pic>
      <p:pic>
        <p:nvPicPr>
          <p:cNvPr id="22" name="Grafik 21" descr="Ein Bild, das Clipart, Cartoon, Darstellung enthält.&#10;&#10;Automatisch generierte Beschreibung">
            <a:extLst>
              <a:ext uri="{FF2B5EF4-FFF2-40B4-BE49-F238E27FC236}">
                <a16:creationId xmlns:a16="http://schemas.microsoft.com/office/drawing/2014/main" id="{F256F5DD-0E5E-996D-74E2-E20F48B83E5C}"/>
              </a:ext>
            </a:extLst>
          </p:cNvPr>
          <p:cNvPicPr>
            <a:picLocks noChangeAspect="1"/>
          </p:cNvPicPr>
          <p:nvPr/>
        </p:nvPicPr>
        <p:blipFill>
          <a:blip r:embed="rId6"/>
          <a:stretch>
            <a:fillRect/>
          </a:stretch>
        </p:blipFill>
        <p:spPr>
          <a:xfrm>
            <a:off x="5596490" y="1181241"/>
            <a:ext cx="1241569" cy="1149373"/>
          </a:xfrm>
          <a:prstGeom prst="rect">
            <a:avLst/>
          </a:prstGeom>
        </p:spPr>
      </p:pic>
      <p:pic>
        <p:nvPicPr>
          <p:cNvPr id="23" name="Inhaltsplatzhalter 10" descr="Ein Bild, das Kreis, gelb, Astronomie, Kreativität enthält.&#10;&#10;Automatisch generierte Beschreibung">
            <a:extLst>
              <a:ext uri="{FF2B5EF4-FFF2-40B4-BE49-F238E27FC236}">
                <a16:creationId xmlns:a16="http://schemas.microsoft.com/office/drawing/2014/main" id="{2F581BDE-8161-D829-0640-6C3F50D7CD16}"/>
              </a:ext>
            </a:extLst>
          </p:cNvPr>
          <p:cNvPicPr>
            <a:picLocks noChangeAspect="1"/>
          </p:cNvPicPr>
          <p:nvPr/>
        </p:nvPicPr>
        <p:blipFill>
          <a:blip r:embed="rId7"/>
          <a:stretch>
            <a:fillRect/>
          </a:stretch>
        </p:blipFill>
        <p:spPr>
          <a:xfrm flipH="1">
            <a:off x="4405104" y="964670"/>
            <a:ext cx="1455243" cy="722365"/>
          </a:xfrm>
          <a:prstGeom prst="rect">
            <a:avLst/>
          </a:prstGeom>
        </p:spPr>
      </p:pic>
      <p:sp>
        <p:nvSpPr>
          <p:cNvPr id="24" name="Textfeld 23">
            <a:extLst>
              <a:ext uri="{FF2B5EF4-FFF2-40B4-BE49-F238E27FC236}">
                <a16:creationId xmlns:a16="http://schemas.microsoft.com/office/drawing/2014/main" id="{83C9BF40-FF43-87A6-F101-9084A6C65194}"/>
              </a:ext>
            </a:extLst>
          </p:cNvPr>
          <p:cNvSpPr txBox="1"/>
          <p:nvPr/>
        </p:nvSpPr>
        <p:spPr>
          <a:xfrm>
            <a:off x="4191382" y="1117155"/>
            <a:ext cx="1812171" cy="430887"/>
          </a:xfrm>
          <a:prstGeom prst="rect">
            <a:avLst/>
          </a:prstGeom>
          <a:noFill/>
        </p:spPr>
        <p:txBody>
          <a:bodyPr wrap="square" rtlCol="0">
            <a:spAutoFit/>
          </a:bodyPr>
          <a:lstStyle/>
          <a:p>
            <a:pPr algn="ctr"/>
            <a:r>
              <a:rPr lang="de-DE" sz="1100" dirty="0">
                <a:latin typeface="Dosis" pitchFamily="2" charset="77"/>
              </a:rPr>
              <a:t>Ihr seid richtige </a:t>
            </a:r>
          </a:p>
          <a:p>
            <a:pPr algn="ctr"/>
            <a:r>
              <a:rPr lang="de-DE" sz="1100" dirty="0" err="1">
                <a:latin typeface="Dosis" pitchFamily="2" charset="77"/>
              </a:rPr>
              <a:t>Expert:innen</a:t>
            </a:r>
            <a:r>
              <a:rPr lang="de-DE" sz="1100" dirty="0">
                <a:latin typeface="Dosis" pitchFamily="2" charset="77"/>
              </a:rPr>
              <a:t>.</a:t>
            </a:r>
          </a:p>
        </p:txBody>
      </p:sp>
      <p:sp>
        <p:nvSpPr>
          <p:cNvPr id="28" name="Textfeld 27">
            <a:extLst>
              <a:ext uri="{FF2B5EF4-FFF2-40B4-BE49-F238E27FC236}">
                <a16:creationId xmlns:a16="http://schemas.microsoft.com/office/drawing/2014/main" id="{7633A4F1-F20A-DBE3-55AE-0C4501A96BD2}"/>
              </a:ext>
            </a:extLst>
          </p:cNvPr>
          <p:cNvSpPr txBox="1"/>
          <p:nvPr/>
        </p:nvSpPr>
        <p:spPr>
          <a:xfrm rot="16200000">
            <a:off x="3863770" y="3135410"/>
            <a:ext cx="2048009" cy="276999"/>
          </a:xfrm>
          <a:prstGeom prst="rect">
            <a:avLst/>
          </a:prstGeom>
          <a:noFill/>
        </p:spPr>
        <p:txBody>
          <a:bodyPr wrap="square" rtlCol="0">
            <a:spAutoFit/>
          </a:bodyPr>
          <a:lstStyle/>
          <a:p>
            <a:r>
              <a:rPr lang="de-DE" sz="600" dirty="0"/>
              <a:t>M. Fett, R. </a:t>
            </a:r>
            <a:r>
              <a:rPr lang="de-DE" sz="600" dirty="0" err="1"/>
              <a:t>Helf</a:t>
            </a:r>
            <a:r>
              <a:rPr lang="de-DE" sz="600" dirty="0"/>
              <a:t>, G. Vierbuchen, B. Winkler: Sternstunden Erdkunde 5/6 .Auer Verlag, S. 11</a:t>
            </a:r>
          </a:p>
        </p:txBody>
      </p:sp>
      <p:sp>
        <p:nvSpPr>
          <p:cNvPr id="29" name="Textfeld 28">
            <a:extLst>
              <a:ext uri="{FF2B5EF4-FFF2-40B4-BE49-F238E27FC236}">
                <a16:creationId xmlns:a16="http://schemas.microsoft.com/office/drawing/2014/main" id="{6055C65E-5C65-3E17-4529-2AA9462D42F5}"/>
              </a:ext>
            </a:extLst>
          </p:cNvPr>
          <p:cNvSpPr txBox="1"/>
          <p:nvPr/>
        </p:nvSpPr>
        <p:spPr>
          <a:xfrm>
            <a:off x="3195450" y="9559747"/>
            <a:ext cx="3167240" cy="184666"/>
          </a:xfrm>
          <a:prstGeom prst="rect">
            <a:avLst/>
          </a:prstGeom>
          <a:noFill/>
        </p:spPr>
        <p:txBody>
          <a:bodyPr wrap="square" rtlCol="0">
            <a:spAutoFit/>
          </a:bodyPr>
          <a:lstStyle/>
          <a:p>
            <a:r>
              <a:rPr lang="de-DE" sz="600" dirty="0"/>
              <a:t>L. Schmitt, U. </a:t>
            </a:r>
            <a:r>
              <a:rPr lang="de-DE" sz="600" dirty="0" err="1"/>
              <a:t>Tilsner</a:t>
            </a:r>
            <a:r>
              <a:rPr lang="de-DE" sz="600" dirty="0"/>
              <a:t>. Lernplakate gestalten im Erdkundeunterricht 5/6. Auer Verlag, S. 13</a:t>
            </a:r>
          </a:p>
        </p:txBody>
      </p:sp>
    </p:spTree>
    <p:extLst>
      <p:ext uri="{BB962C8B-B14F-4D97-AF65-F5344CB8AC3E}">
        <p14:creationId xmlns:p14="http://schemas.microsoft.com/office/powerpoint/2010/main" val="230223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76DA4251-A6E3-38AA-B5DF-19ECBDDA24B0}"/>
              </a:ext>
            </a:extLst>
          </p:cNvPr>
          <p:cNvSpPr>
            <a:spLocks noGrp="1"/>
          </p:cNvSpPr>
          <p:nvPr>
            <p:ph idx="1"/>
          </p:nvPr>
        </p:nvSpPr>
        <p:spPr>
          <a:xfrm>
            <a:off x="470443" y="4626612"/>
            <a:ext cx="5915025" cy="4521196"/>
          </a:xfrm>
        </p:spPr>
        <p:txBody>
          <a:bodyPr>
            <a:normAutofit/>
          </a:bodyPr>
          <a:lstStyle/>
          <a:p>
            <a:pPr marL="228600" indent="-228600">
              <a:buFont typeface="+mj-lt"/>
              <a:buAutoNum type="arabicPeriod" startAt="2"/>
            </a:pPr>
            <a:r>
              <a:rPr lang="de-DE" sz="1200" dirty="0">
                <a:latin typeface="Calibri Light" panose="020F0302020204030204" pitchFamily="34" charset="0"/>
                <a:cs typeface="Calibri Light" panose="020F0302020204030204" pitchFamily="34" charset="0"/>
              </a:rPr>
              <a:t>Planeta konnte dank eurer Hilfe viel Neues lernen. </a:t>
            </a:r>
            <a:br>
              <a:rPr lang="de-DE" sz="1200" dirty="0">
                <a:latin typeface="Calibri Light" panose="020F0302020204030204" pitchFamily="34" charset="0"/>
                <a:cs typeface="Calibri Light" panose="020F0302020204030204" pitchFamily="34" charset="0"/>
              </a:rPr>
            </a:br>
            <a:r>
              <a:rPr lang="de-DE" sz="1200" dirty="0">
                <a:latin typeface="Calibri Light" panose="020F0302020204030204" pitchFamily="34" charset="0"/>
                <a:cs typeface="Calibri Light" panose="020F0302020204030204" pitchFamily="34" charset="0"/>
              </a:rPr>
              <a:t>Was habt ihr gemeinsam mit Planeta über die Erde erfahren, das ihr vorher noch nicht wusstet? </a:t>
            </a:r>
            <a:r>
              <a:rPr lang="de-DE" sz="1200" b="1" dirty="0">
                <a:latin typeface="Calibri Light" panose="020F0302020204030204" pitchFamily="34" charset="0"/>
                <a:cs typeface="Calibri Light" panose="020F0302020204030204" pitchFamily="34" charset="0"/>
              </a:rPr>
              <a:t>Sammelt</a:t>
            </a:r>
            <a:r>
              <a:rPr lang="de-DE" sz="1200" dirty="0">
                <a:latin typeface="Calibri Light" panose="020F0302020204030204" pitchFamily="34" charset="0"/>
                <a:cs typeface="Calibri Light" panose="020F0302020204030204" pitchFamily="34" charset="0"/>
              </a:rPr>
              <a:t> drei Aspekte. </a:t>
            </a:r>
          </a:p>
          <a:p>
            <a:pPr marL="571500" lvl="1" indent="-228600">
              <a:lnSpc>
                <a:spcPct val="150000"/>
              </a:lnSpc>
              <a:buFont typeface="+mj-lt"/>
              <a:buAutoNum type="arabicParenBoth"/>
            </a:pPr>
            <a:r>
              <a:rPr lang="de-DE" sz="1100" dirty="0">
                <a:latin typeface="Calibri Light" panose="020F0302020204030204" pitchFamily="34" charset="0"/>
                <a:cs typeface="Calibri Light" panose="020F0302020204030204" pitchFamily="34" charset="0"/>
              </a:rPr>
              <a:t>______________________________________________________________________</a:t>
            </a:r>
          </a:p>
          <a:p>
            <a:pPr marL="342900" lvl="1" indent="0">
              <a:lnSpc>
                <a:spcPct val="150000"/>
              </a:lnSpc>
              <a:buNone/>
            </a:pPr>
            <a:r>
              <a:rPr lang="de-DE" sz="1100" dirty="0">
                <a:latin typeface="Calibri Light" panose="020F0302020204030204" pitchFamily="34" charset="0"/>
                <a:cs typeface="Calibri Light" panose="020F0302020204030204" pitchFamily="34" charset="0"/>
              </a:rPr>
              <a:t>       ______________________________________________________________________</a:t>
            </a:r>
          </a:p>
          <a:p>
            <a:pPr marL="571500" lvl="1" indent="-228600">
              <a:lnSpc>
                <a:spcPct val="150000"/>
              </a:lnSpc>
              <a:buFont typeface="+mj-lt"/>
              <a:buAutoNum type="arabicParenBoth" startAt="2"/>
            </a:pPr>
            <a:r>
              <a:rPr lang="de-DE" sz="1100" dirty="0">
                <a:latin typeface="Calibri Light" panose="020F0302020204030204" pitchFamily="34" charset="0"/>
                <a:cs typeface="Calibri Light" panose="020F0302020204030204" pitchFamily="34" charset="0"/>
              </a:rPr>
              <a:t>______________________________________________________________________</a:t>
            </a:r>
          </a:p>
          <a:p>
            <a:pPr marL="342900" lvl="1" indent="0">
              <a:lnSpc>
                <a:spcPct val="150000"/>
              </a:lnSpc>
              <a:buNone/>
            </a:pPr>
            <a:r>
              <a:rPr lang="de-DE" sz="1100" dirty="0">
                <a:latin typeface="Calibri Light" panose="020F0302020204030204" pitchFamily="34" charset="0"/>
                <a:cs typeface="Calibri Light" panose="020F0302020204030204" pitchFamily="34" charset="0"/>
              </a:rPr>
              <a:t>       ______________________________________________________________________</a:t>
            </a:r>
          </a:p>
          <a:p>
            <a:pPr marL="571500" lvl="1" indent="-228600">
              <a:lnSpc>
                <a:spcPct val="150000"/>
              </a:lnSpc>
              <a:buFont typeface="+mj-lt"/>
              <a:buAutoNum type="arabicParenBoth" startAt="3"/>
            </a:pPr>
            <a:r>
              <a:rPr lang="de-DE" sz="1100" dirty="0">
                <a:latin typeface="Calibri Light" panose="020F0302020204030204" pitchFamily="34" charset="0"/>
                <a:cs typeface="Calibri Light" panose="020F0302020204030204" pitchFamily="34" charset="0"/>
              </a:rPr>
              <a:t>______________________________________________________________________</a:t>
            </a:r>
          </a:p>
          <a:p>
            <a:pPr marL="342900" lvl="1" indent="0">
              <a:lnSpc>
                <a:spcPct val="150000"/>
              </a:lnSpc>
              <a:buNone/>
            </a:pPr>
            <a:r>
              <a:rPr lang="de-DE" sz="1200" dirty="0">
                <a:latin typeface="Calibri Light" panose="020F0302020204030204" pitchFamily="34" charset="0"/>
                <a:cs typeface="Calibri Light" panose="020F0302020204030204" pitchFamily="34" charset="0"/>
              </a:rPr>
              <a:t>      ________________________________________________________________</a:t>
            </a:r>
          </a:p>
          <a:p>
            <a:pPr marL="228600" indent="-228600">
              <a:lnSpc>
                <a:spcPct val="100000"/>
              </a:lnSpc>
              <a:buFont typeface="+mj-lt"/>
              <a:buAutoNum type="arabicPeriod" startAt="3"/>
            </a:pPr>
            <a:r>
              <a:rPr lang="de-DE" sz="1200" dirty="0">
                <a:latin typeface="Calibri Light" panose="020F0302020204030204" pitchFamily="34" charset="0"/>
                <a:cs typeface="Calibri Light" panose="020F0302020204030204" pitchFamily="34" charset="0"/>
              </a:rPr>
              <a:t>Bei ihrem Besuch auf der Erde hatte Planeta viel Spaß mit euch! Wie </a:t>
            </a:r>
            <a:r>
              <a:rPr lang="de-DE" sz="1200" b="1" dirty="0">
                <a:latin typeface="Calibri Light" panose="020F0302020204030204" pitchFamily="34" charset="0"/>
                <a:cs typeface="Calibri Light" panose="020F0302020204030204" pitchFamily="34" charset="0"/>
              </a:rPr>
              <a:t>bewertet</a:t>
            </a:r>
            <a:r>
              <a:rPr lang="de-DE" sz="1200" dirty="0">
                <a:latin typeface="Calibri Light" panose="020F0302020204030204" pitchFamily="34" charset="0"/>
                <a:cs typeface="Calibri Light" panose="020F0302020204030204" pitchFamily="34" charset="0"/>
              </a:rPr>
              <a:t> ihr die Bearbeitung der Aufgaben in der letzten Stunde? </a:t>
            </a:r>
          </a:p>
          <a:p>
            <a:pPr marL="228600" indent="-228600">
              <a:lnSpc>
                <a:spcPct val="100000"/>
              </a:lnSpc>
              <a:buFont typeface="+mj-lt"/>
              <a:buAutoNum type="arabicPeriod" startAt="3"/>
            </a:pPr>
            <a:endParaRPr lang="de-DE" sz="1200" dirty="0">
              <a:latin typeface="Calibri Light" panose="020F0302020204030204" pitchFamily="34" charset="0"/>
              <a:cs typeface="Calibri Light" panose="020F0302020204030204" pitchFamily="34" charset="0"/>
            </a:endParaRPr>
          </a:p>
        </p:txBody>
      </p:sp>
      <p:grpSp>
        <p:nvGrpSpPr>
          <p:cNvPr id="9" name="Gruppieren 8">
            <a:extLst>
              <a:ext uri="{FF2B5EF4-FFF2-40B4-BE49-F238E27FC236}">
                <a16:creationId xmlns:a16="http://schemas.microsoft.com/office/drawing/2014/main" id="{9804EB51-7AAB-9081-25D8-62E9AF51F999}"/>
              </a:ext>
            </a:extLst>
          </p:cNvPr>
          <p:cNvGrpSpPr/>
          <p:nvPr/>
        </p:nvGrpSpPr>
        <p:grpSpPr>
          <a:xfrm>
            <a:off x="470443" y="1860308"/>
            <a:ext cx="6047845" cy="2537421"/>
            <a:chOff x="470445" y="2343145"/>
            <a:chExt cx="6047845" cy="2841192"/>
          </a:xfrm>
        </p:grpSpPr>
        <p:sp>
          <p:nvSpPr>
            <p:cNvPr id="4" name="Rechteck 3">
              <a:extLst>
                <a:ext uri="{FF2B5EF4-FFF2-40B4-BE49-F238E27FC236}">
                  <a16:creationId xmlns:a16="http://schemas.microsoft.com/office/drawing/2014/main" id="{072EB1BA-FF81-E2A3-93B3-310A16AC26E9}"/>
                </a:ext>
              </a:extLst>
            </p:cNvPr>
            <p:cNvSpPr/>
            <p:nvPr/>
          </p:nvSpPr>
          <p:spPr>
            <a:xfrm>
              <a:off x="470445" y="2343145"/>
              <a:ext cx="6047845" cy="2841192"/>
            </a:xfrm>
            <a:custGeom>
              <a:avLst/>
              <a:gdLst>
                <a:gd name="connsiteX0" fmla="*/ 0 w 6047845"/>
                <a:gd name="connsiteY0" fmla="*/ 0 h 2841192"/>
                <a:gd name="connsiteX1" fmla="*/ 610283 w 6047845"/>
                <a:gd name="connsiteY1" fmla="*/ 0 h 2841192"/>
                <a:gd name="connsiteX2" fmla="*/ 1281044 w 6047845"/>
                <a:gd name="connsiteY2" fmla="*/ 0 h 2841192"/>
                <a:gd name="connsiteX3" fmla="*/ 1709891 w 6047845"/>
                <a:gd name="connsiteY3" fmla="*/ 0 h 2841192"/>
                <a:gd name="connsiteX4" fmla="*/ 2320173 w 6047845"/>
                <a:gd name="connsiteY4" fmla="*/ 0 h 2841192"/>
                <a:gd name="connsiteX5" fmla="*/ 2749020 w 6047845"/>
                <a:gd name="connsiteY5" fmla="*/ 0 h 2841192"/>
                <a:gd name="connsiteX6" fmla="*/ 3298825 w 6047845"/>
                <a:gd name="connsiteY6" fmla="*/ 0 h 2841192"/>
                <a:gd name="connsiteX7" fmla="*/ 3909107 w 6047845"/>
                <a:gd name="connsiteY7" fmla="*/ 0 h 2841192"/>
                <a:gd name="connsiteX8" fmla="*/ 4277476 w 6047845"/>
                <a:gd name="connsiteY8" fmla="*/ 0 h 2841192"/>
                <a:gd name="connsiteX9" fmla="*/ 4645845 w 6047845"/>
                <a:gd name="connsiteY9" fmla="*/ 0 h 2841192"/>
                <a:gd name="connsiteX10" fmla="*/ 5316606 w 6047845"/>
                <a:gd name="connsiteY10" fmla="*/ 0 h 2841192"/>
                <a:gd name="connsiteX11" fmla="*/ 6047845 w 6047845"/>
                <a:gd name="connsiteY11" fmla="*/ 0 h 2841192"/>
                <a:gd name="connsiteX12" fmla="*/ 6047845 w 6047845"/>
                <a:gd name="connsiteY12" fmla="*/ 483003 h 2841192"/>
                <a:gd name="connsiteX13" fmla="*/ 6047845 w 6047845"/>
                <a:gd name="connsiteY13" fmla="*/ 1022829 h 2841192"/>
                <a:gd name="connsiteX14" fmla="*/ 6047845 w 6047845"/>
                <a:gd name="connsiteY14" fmla="*/ 1619479 h 2841192"/>
                <a:gd name="connsiteX15" fmla="*/ 6047845 w 6047845"/>
                <a:gd name="connsiteY15" fmla="*/ 2130894 h 2841192"/>
                <a:gd name="connsiteX16" fmla="*/ 6047845 w 6047845"/>
                <a:gd name="connsiteY16" fmla="*/ 2841192 h 2841192"/>
                <a:gd name="connsiteX17" fmla="*/ 5679476 w 6047845"/>
                <a:gd name="connsiteY17" fmla="*/ 2841192 h 2841192"/>
                <a:gd name="connsiteX18" fmla="*/ 5008715 w 6047845"/>
                <a:gd name="connsiteY18" fmla="*/ 2841192 h 2841192"/>
                <a:gd name="connsiteX19" fmla="*/ 4398433 w 6047845"/>
                <a:gd name="connsiteY19" fmla="*/ 2841192 h 2841192"/>
                <a:gd name="connsiteX20" fmla="*/ 3788150 w 6047845"/>
                <a:gd name="connsiteY20" fmla="*/ 2841192 h 2841192"/>
                <a:gd name="connsiteX21" fmla="*/ 3177868 w 6047845"/>
                <a:gd name="connsiteY21" fmla="*/ 2841192 h 2841192"/>
                <a:gd name="connsiteX22" fmla="*/ 2749020 w 6047845"/>
                <a:gd name="connsiteY22" fmla="*/ 2841192 h 2841192"/>
                <a:gd name="connsiteX23" fmla="*/ 2078259 w 6047845"/>
                <a:gd name="connsiteY23" fmla="*/ 2841192 h 2841192"/>
                <a:gd name="connsiteX24" fmla="*/ 1528455 w 6047845"/>
                <a:gd name="connsiteY24" fmla="*/ 2841192 h 2841192"/>
                <a:gd name="connsiteX25" fmla="*/ 1160087 w 6047845"/>
                <a:gd name="connsiteY25" fmla="*/ 2841192 h 2841192"/>
                <a:gd name="connsiteX26" fmla="*/ 610283 w 6047845"/>
                <a:gd name="connsiteY26" fmla="*/ 2841192 h 2841192"/>
                <a:gd name="connsiteX27" fmla="*/ 0 w 6047845"/>
                <a:gd name="connsiteY27" fmla="*/ 2841192 h 2841192"/>
                <a:gd name="connsiteX28" fmla="*/ 0 w 6047845"/>
                <a:gd name="connsiteY28" fmla="*/ 2301366 h 2841192"/>
                <a:gd name="connsiteX29" fmla="*/ 0 w 6047845"/>
                <a:gd name="connsiteY29" fmla="*/ 1676303 h 2841192"/>
                <a:gd name="connsiteX30" fmla="*/ 0 w 6047845"/>
                <a:gd name="connsiteY30" fmla="*/ 1051241 h 2841192"/>
                <a:gd name="connsiteX31" fmla="*/ 0 w 6047845"/>
                <a:gd name="connsiteY31" fmla="*/ 0 h 2841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47845" h="2841192" fill="none" extrusionOk="0">
                  <a:moveTo>
                    <a:pt x="0" y="0"/>
                  </a:moveTo>
                  <a:cubicBezTo>
                    <a:pt x="161065" y="-17412"/>
                    <a:pt x="412689" y="15519"/>
                    <a:pt x="610283" y="0"/>
                  </a:cubicBezTo>
                  <a:cubicBezTo>
                    <a:pt x="807877" y="-15519"/>
                    <a:pt x="1135491" y="33733"/>
                    <a:pt x="1281044" y="0"/>
                  </a:cubicBezTo>
                  <a:cubicBezTo>
                    <a:pt x="1426597" y="-33733"/>
                    <a:pt x="1531908" y="29671"/>
                    <a:pt x="1709891" y="0"/>
                  </a:cubicBezTo>
                  <a:cubicBezTo>
                    <a:pt x="1887874" y="-29671"/>
                    <a:pt x="2099928" y="66392"/>
                    <a:pt x="2320173" y="0"/>
                  </a:cubicBezTo>
                  <a:cubicBezTo>
                    <a:pt x="2540418" y="-66392"/>
                    <a:pt x="2595563" y="7768"/>
                    <a:pt x="2749020" y="0"/>
                  </a:cubicBezTo>
                  <a:cubicBezTo>
                    <a:pt x="2902477" y="-7768"/>
                    <a:pt x="3183073" y="9020"/>
                    <a:pt x="3298825" y="0"/>
                  </a:cubicBezTo>
                  <a:cubicBezTo>
                    <a:pt x="3414577" y="-9020"/>
                    <a:pt x="3660737" y="10927"/>
                    <a:pt x="3909107" y="0"/>
                  </a:cubicBezTo>
                  <a:cubicBezTo>
                    <a:pt x="4157477" y="-10927"/>
                    <a:pt x="4203392" y="10049"/>
                    <a:pt x="4277476" y="0"/>
                  </a:cubicBezTo>
                  <a:cubicBezTo>
                    <a:pt x="4351560" y="-10049"/>
                    <a:pt x="4537160" y="12939"/>
                    <a:pt x="4645845" y="0"/>
                  </a:cubicBezTo>
                  <a:cubicBezTo>
                    <a:pt x="4754530" y="-12939"/>
                    <a:pt x="5096529" y="176"/>
                    <a:pt x="5316606" y="0"/>
                  </a:cubicBezTo>
                  <a:cubicBezTo>
                    <a:pt x="5536683" y="-176"/>
                    <a:pt x="5745353" y="1318"/>
                    <a:pt x="6047845" y="0"/>
                  </a:cubicBezTo>
                  <a:cubicBezTo>
                    <a:pt x="6053926" y="137983"/>
                    <a:pt x="6017023" y="286016"/>
                    <a:pt x="6047845" y="483003"/>
                  </a:cubicBezTo>
                  <a:cubicBezTo>
                    <a:pt x="6078667" y="679990"/>
                    <a:pt x="5987861" y="861541"/>
                    <a:pt x="6047845" y="1022829"/>
                  </a:cubicBezTo>
                  <a:cubicBezTo>
                    <a:pt x="6107829" y="1184117"/>
                    <a:pt x="5993507" y="1397184"/>
                    <a:pt x="6047845" y="1619479"/>
                  </a:cubicBezTo>
                  <a:cubicBezTo>
                    <a:pt x="6102183" y="1841774"/>
                    <a:pt x="6031061" y="1903029"/>
                    <a:pt x="6047845" y="2130894"/>
                  </a:cubicBezTo>
                  <a:cubicBezTo>
                    <a:pt x="6064629" y="2358760"/>
                    <a:pt x="6021893" y="2559009"/>
                    <a:pt x="6047845" y="2841192"/>
                  </a:cubicBezTo>
                  <a:cubicBezTo>
                    <a:pt x="5870582" y="2869166"/>
                    <a:pt x="5795770" y="2813747"/>
                    <a:pt x="5679476" y="2841192"/>
                  </a:cubicBezTo>
                  <a:cubicBezTo>
                    <a:pt x="5563182" y="2868637"/>
                    <a:pt x="5268801" y="2822892"/>
                    <a:pt x="5008715" y="2841192"/>
                  </a:cubicBezTo>
                  <a:cubicBezTo>
                    <a:pt x="4748629" y="2859492"/>
                    <a:pt x="4645769" y="2803430"/>
                    <a:pt x="4398433" y="2841192"/>
                  </a:cubicBezTo>
                  <a:cubicBezTo>
                    <a:pt x="4151097" y="2878954"/>
                    <a:pt x="4001739" y="2771799"/>
                    <a:pt x="3788150" y="2841192"/>
                  </a:cubicBezTo>
                  <a:cubicBezTo>
                    <a:pt x="3574561" y="2910585"/>
                    <a:pt x="3356489" y="2812734"/>
                    <a:pt x="3177868" y="2841192"/>
                  </a:cubicBezTo>
                  <a:cubicBezTo>
                    <a:pt x="2999247" y="2869650"/>
                    <a:pt x="2956498" y="2812316"/>
                    <a:pt x="2749020" y="2841192"/>
                  </a:cubicBezTo>
                  <a:cubicBezTo>
                    <a:pt x="2541542" y="2870068"/>
                    <a:pt x="2368406" y="2808997"/>
                    <a:pt x="2078259" y="2841192"/>
                  </a:cubicBezTo>
                  <a:cubicBezTo>
                    <a:pt x="1788112" y="2873387"/>
                    <a:pt x="1657037" y="2804136"/>
                    <a:pt x="1528455" y="2841192"/>
                  </a:cubicBezTo>
                  <a:cubicBezTo>
                    <a:pt x="1399873" y="2878248"/>
                    <a:pt x="1313371" y="2819139"/>
                    <a:pt x="1160087" y="2841192"/>
                  </a:cubicBezTo>
                  <a:cubicBezTo>
                    <a:pt x="1006803" y="2863245"/>
                    <a:pt x="778079" y="2795446"/>
                    <a:pt x="610283" y="2841192"/>
                  </a:cubicBezTo>
                  <a:cubicBezTo>
                    <a:pt x="442487" y="2886938"/>
                    <a:pt x="278399" y="2782039"/>
                    <a:pt x="0" y="2841192"/>
                  </a:cubicBezTo>
                  <a:cubicBezTo>
                    <a:pt x="-9340" y="2571337"/>
                    <a:pt x="50399" y="2497769"/>
                    <a:pt x="0" y="2301366"/>
                  </a:cubicBezTo>
                  <a:cubicBezTo>
                    <a:pt x="-50399" y="2104963"/>
                    <a:pt x="61240" y="1950831"/>
                    <a:pt x="0" y="1676303"/>
                  </a:cubicBezTo>
                  <a:cubicBezTo>
                    <a:pt x="-61240" y="1401775"/>
                    <a:pt x="29702" y="1243634"/>
                    <a:pt x="0" y="1051241"/>
                  </a:cubicBezTo>
                  <a:cubicBezTo>
                    <a:pt x="-29702" y="858848"/>
                    <a:pt x="47423" y="308593"/>
                    <a:pt x="0" y="0"/>
                  </a:cubicBezTo>
                  <a:close/>
                </a:path>
                <a:path w="6047845" h="2841192" stroke="0" extrusionOk="0">
                  <a:moveTo>
                    <a:pt x="0" y="0"/>
                  </a:moveTo>
                  <a:cubicBezTo>
                    <a:pt x="203509" y="-30569"/>
                    <a:pt x="280704" y="27234"/>
                    <a:pt x="489326" y="0"/>
                  </a:cubicBezTo>
                  <a:cubicBezTo>
                    <a:pt x="697948" y="-27234"/>
                    <a:pt x="684863" y="39366"/>
                    <a:pt x="857694" y="0"/>
                  </a:cubicBezTo>
                  <a:cubicBezTo>
                    <a:pt x="1030525" y="-39366"/>
                    <a:pt x="1358419" y="78017"/>
                    <a:pt x="1528455" y="0"/>
                  </a:cubicBezTo>
                  <a:cubicBezTo>
                    <a:pt x="1698491" y="-78017"/>
                    <a:pt x="1910654" y="2933"/>
                    <a:pt x="2017781" y="0"/>
                  </a:cubicBezTo>
                  <a:cubicBezTo>
                    <a:pt x="2124908" y="-2933"/>
                    <a:pt x="2360712" y="46950"/>
                    <a:pt x="2507107" y="0"/>
                  </a:cubicBezTo>
                  <a:cubicBezTo>
                    <a:pt x="2653502" y="-46950"/>
                    <a:pt x="2856903" y="5391"/>
                    <a:pt x="3177868" y="0"/>
                  </a:cubicBezTo>
                  <a:cubicBezTo>
                    <a:pt x="3498833" y="-5391"/>
                    <a:pt x="3486857" y="38480"/>
                    <a:pt x="3606715" y="0"/>
                  </a:cubicBezTo>
                  <a:cubicBezTo>
                    <a:pt x="3726573" y="-38480"/>
                    <a:pt x="4002974" y="10750"/>
                    <a:pt x="4277476" y="0"/>
                  </a:cubicBezTo>
                  <a:cubicBezTo>
                    <a:pt x="4551978" y="-10750"/>
                    <a:pt x="4722467" y="52992"/>
                    <a:pt x="4948237" y="0"/>
                  </a:cubicBezTo>
                  <a:cubicBezTo>
                    <a:pt x="5174007" y="-52992"/>
                    <a:pt x="5264826" y="3915"/>
                    <a:pt x="5498041" y="0"/>
                  </a:cubicBezTo>
                  <a:cubicBezTo>
                    <a:pt x="5731256" y="-3915"/>
                    <a:pt x="5825750" y="46753"/>
                    <a:pt x="6047845" y="0"/>
                  </a:cubicBezTo>
                  <a:cubicBezTo>
                    <a:pt x="6074793" y="108991"/>
                    <a:pt x="6008543" y="386881"/>
                    <a:pt x="6047845" y="539826"/>
                  </a:cubicBezTo>
                  <a:cubicBezTo>
                    <a:pt x="6087147" y="692771"/>
                    <a:pt x="6027669" y="811686"/>
                    <a:pt x="6047845" y="1022829"/>
                  </a:cubicBezTo>
                  <a:cubicBezTo>
                    <a:pt x="6068021" y="1233972"/>
                    <a:pt x="6000867" y="1386326"/>
                    <a:pt x="6047845" y="1591068"/>
                  </a:cubicBezTo>
                  <a:cubicBezTo>
                    <a:pt x="6094823" y="1795810"/>
                    <a:pt x="6009990" y="1882676"/>
                    <a:pt x="6047845" y="2159306"/>
                  </a:cubicBezTo>
                  <a:cubicBezTo>
                    <a:pt x="6085700" y="2435936"/>
                    <a:pt x="6012907" y="2600293"/>
                    <a:pt x="6047845" y="2841192"/>
                  </a:cubicBezTo>
                  <a:cubicBezTo>
                    <a:pt x="5840422" y="2897358"/>
                    <a:pt x="5584232" y="2789309"/>
                    <a:pt x="5437562" y="2841192"/>
                  </a:cubicBezTo>
                  <a:cubicBezTo>
                    <a:pt x="5290892" y="2893075"/>
                    <a:pt x="5061940" y="2838437"/>
                    <a:pt x="4887758" y="2841192"/>
                  </a:cubicBezTo>
                  <a:cubicBezTo>
                    <a:pt x="4713576" y="2843947"/>
                    <a:pt x="4637817" y="2800772"/>
                    <a:pt x="4519390" y="2841192"/>
                  </a:cubicBezTo>
                  <a:cubicBezTo>
                    <a:pt x="4400963" y="2881612"/>
                    <a:pt x="4178268" y="2801298"/>
                    <a:pt x="4090542" y="2841192"/>
                  </a:cubicBezTo>
                  <a:cubicBezTo>
                    <a:pt x="4002816" y="2881086"/>
                    <a:pt x="3588180" y="2815438"/>
                    <a:pt x="3419781" y="2841192"/>
                  </a:cubicBezTo>
                  <a:cubicBezTo>
                    <a:pt x="3251382" y="2866946"/>
                    <a:pt x="3103469" y="2793149"/>
                    <a:pt x="2869977" y="2841192"/>
                  </a:cubicBezTo>
                  <a:cubicBezTo>
                    <a:pt x="2636485" y="2889235"/>
                    <a:pt x="2536148" y="2822159"/>
                    <a:pt x="2441130" y="2841192"/>
                  </a:cubicBezTo>
                  <a:cubicBezTo>
                    <a:pt x="2346112" y="2860225"/>
                    <a:pt x="2027256" y="2795618"/>
                    <a:pt x="1891326" y="2841192"/>
                  </a:cubicBezTo>
                  <a:cubicBezTo>
                    <a:pt x="1755396" y="2886766"/>
                    <a:pt x="1613628" y="2820779"/>
                    <a:pt x="1522957" y="2841192"/>
                  </a:cubicBezTo>
                  <a:cubicBezTo>
                    <a:pt x="1432286" y="2861605"/>
                    <a:pt x="1240249" y="2825191"/>
                    <a:pt x="1154589" y="2841192"/>
                  </a:cubicBezTo>
                  <a:cubicBezTo>
                    <a:pt x="1068929" y="2857193"/>
                    <a:pt x="786387" y="2795577"/>
                    <a:pt x="604784" y="2841192"/>
                  </a:cubicBezTo>
                  <a:cubicBezTo>
                    <a:pt x="423181" y="2886807"/>
                    <a:pt x="154333" y="2834866"/>
                    <a:pt x="0" y="2841192"/>
                  </a:cubicBezTo>
                  <a:cubicBezTo>
                    <a:pt x="-59179" y="2702374"/>
                    <a:pt x="59696" y="2484218"/>
                    <a:pt x="0" y="2244542"/>
                  </a:cubicBezTo>
                  <a:cubicBezTo>
                    <a:pt x="-59696" y="2004866"/>
                    <a:pt x="63559" y="1922054"/>
                    <a:pt x="0" y="1704715"/>
                  </a:cubicBezTo>
                  <a:cubicBezTo>
                    <a:pt x="-63559" y="1487376"/>
                    <a:pt x="40843" y="1374388"/>
                    <a:pt x="0" y="1221713"/>
                  </a:cubicBezTo>
                  <a:cubicBezTo>
                    <a:pt x="-40843" y="1069038"/>
                    <a:pt x="26741" y="834454"/>
                    <a:pt x="0" y="625062"/>
                  </a:cubicBezTo>
                  <a:cubicBezTo>
                    <a:pt x="-26741" y="415670"/>
                    <a:pt x="67760" y="180256"/>
                    <a:pt x="0" y="0"/>
                  </a:cubicBezTo>
                  <a:close/>
                </a:path>
              </a:pathLst>
            </a:custGeom>
            <a:solidFill>
              <a:srgbClr val="F7F5DF"/>
            </a:solidFill>
            <a:ln>
              <a:extLst>
                <a:ext uri="{C807C97D-BFC1-408E-A445-0C87EB9F89A2}">
                  <ask:lineSketchStyleProps xmlns:ask="http://schemas.microsoft.com/office/drawing/2018/sketchyshapes" sd="1219033472">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EDB630A8-CA56-3430-8A42-78D6AEE4B425}"/>
                </a:ext>
              </a:extLst>
            </p:cNvPr>
            <p:cNvSpPr txBox="1"/>
            <p:nvPr/>
          </p:nvSpPr>
          <p:spPr>
            <a:xfrm>
              <a:off x="559363" y="2427357"/>
              <a:ext cx="5784287" cy="2567437"/>
            </a:xfrm>
            <a:prstGeom prst="rect">
              <a:avLst/>
            </a:prstGeom>
            <a:noFill/>
          </p:spPr>
          <p:txBody>
            <a:bodyPr wrap="square" rtlCol="0">
              <a:spAutoFit/>
            </a:bodyPr>
            <a:lstStyle/>
            <a:p>
              <a:r>
                <a:rPr lang="de-DE" sz="1100" dirty="0">
                  <a:latin typeface="Chalkboard" panose="03050602040202020205" pitchFamily="66" charset="77"/>
                  <a:cs typeface="Cavolini" panose="03000502040302020204" pitchFamily="66" charset="0"/>
                </a:rPr>
                <a:t>Hallo zusammen, </a:t>
              </a:r>
            </a:p>
            <a:p>
              <a:endParaRPr lang="de-DE" sz="1100" dirty="0">
                <a:latin typeface="Chalkboard" panose="03050602040202020205" pitchFamily="66" charset="77"/>
                <a:cs typeface="Cavolini" panose="03000502040302020204" pitchFamily="66" charset="0"/>
              </a:endParaRPr>
            </a:p>
            <a:p>
              <a:r>
                <a:rPr lang="de-DE" sz="1100" dirty="0">
                  <a:latin typeface="Chalkboard" panose="03050602040202020205" pitchFamily="66" charset="77"/>
                  <a:cs typeface="Cavolini" panose="03000502040302020204" pitchFamily="66" charset="0"/>
                </a:rPr>
                <a:t>ich wollte euch Bescheid geben, dass ich gut auf meinem Planeten angekommen bin. Ich bin echt so glücklich, dass ihr mir geholfen habt und wir meine Rakete wieder aktivieren konnten. </a:t>
              </a:r>
            </a:p>
            <a:p>
              <a:endParaRPr lang="de-DE" sz="1100" dirty="0">
                <a:latin typeface="Chalkboard" panose="03050602040202020205" pitchFamily="66" charset="77"/>
                <a:cs typeface="Cavolini" panose="03000502040302020204" pitchFamily="66" charset="0"/>
              </a:endParaRPr>
            </a:p>
            <a:p>
              <a:r>
                <a:rPr lang="de-DE" sz="1100" dirty="0">
                  <a:latin typeface="Chalkboard" panose="03050602040202020205" pitchFamily="66" charset="77"/>
                  <a:cs typeface="Cavolini" panose="03000502040302020204" pitchFamily="66" charset="0"/>
                </a:rPr>
                <a:t>Durch euch konnte ich echt so viel Neues über die Erde lernen! Habt ihr gemeinsam mit mir auch etwas lernen können, das ihr vorher noch nicht wusstet? Ich hoffe es sehr! </a:t>
              </a:r>
            </a:p>
            <a:p>
              <a:endParaRPr lang="de-DE" sz="1100" dirty="0">
                <a:latin typeface="Chalkboard" panose="03050602040202020205" pitchFamily="66" charset="77"/>
                <a:cs typeface="Cavolini" panose="03000502040302020204" pitchFamily="66" charset="0"/>
              </a:endParaRPr>
            </a:p>
            <a:p>
              <a:r>
                <a:rPr lang="de-DE" sz="1100" dirty="0">
                  <a:latin typeface="Chalkboard" panose="03050602040202020205" pitchFamily="66" charset="77"/>
                  <a:cs typeface="Cavolini" panose="03000502040302020204" pitchFamily="66" charset="0"/>
                </a:rPr>
                <a:t>Ich wünsche euch weiterhin alles Gute. Vielleicht komme ich euch ja noch mal auf der Erde besuchen. </a:t>
              </a:r>
            </a:p>
            <a:p>
              <a:endParaRPr lang="de-DE" sz="1100" dirty="0">
                <a:latin typeface="Chalkboard" panose="03050602040202020205" pitchFamily="66" charset="77"/>
                <a:cs typeface="Cavolini" panose="03000502040302020204" pitchFamily="66" charset="0"/>
              </a:endParaRPr>
            </a:p>
            <a:p>
              <a:r>
                <a:rPr lang="de-DE" sz="1100" dirty="0">
                  <a:latin typeface="Chalkboard" panose="03050602040202020205" pitchFamily="66" charset="77"/>
                  <a:cs typeface="Cavolini" panose="03000502040302020204" pitchFamily="66" charset="0"/>
                </a:rPr>
                <a:t>Bis bald, Planeta</a:t>
              </a:r>
            </a:p>
          </p:txBody>
        </p:sp>
      </p:grpSp>
      <p:sp>
        <p:nvSpPr>
          <p:cNvPr id="6" name="Rechteck 5">
            <a:extLst>
              <a:ext uri="{FF2B5EF4-FFF2-40B4-BE49-F238E27FC236}">
                <a16:creationId xmlns:a16="http://schemas.microsoft.com/office/drawing/2014/main" id="{E55E305C-8DE1-FCB6-335D-F56E6D15BAA1}"/>
              </a:ext>
            </a:extLst>
          </p:cNvPr>
          <p:cNvSpPr/>
          <p:nvPr/>
        </p:nvSpPr>
        <p:spPr>
          <a:xfrm>
            <a:off x="1905000" y="253920"/>
            <a:ext cx="3048000" cy="380711"/>
          </a:xfrm>
          <a:custGeom>
            <a:avLst/>
            <a:gdLst>
              <a:gd name="connsiteX0" fmla="*/ 0 w 3048000"/>
              <a:gd name="connsiteY0" fmla="*/ 0 h 380711"/>
              <a:gd name="connsiteX1" fmla="*/ 579120 w 3048000"/>
              <a:gd name="connsiteY1" fmla="*/ 0 h 380711"/>
              <a:gd name="connsiteX2" fmla="*/ 1188720 w 3048000"/>
              <a:gd name="connsiteY2" fmla="*/ 0 h 380711"/>
              <a:gd name="connsiteX3" fmla="*/ 1828800 w 3048000"/>
              <a:gd name="connsiteY3" fmla="*/ 0 h 380711"/>
              <a:gd name="connsiteX4" fmla="*/ 2468880 w 3048000"/>
              <a:gd name="connsiteY4" fmla="*/ 0 h 380711"/>
              <a:gd name="connsiteX5" fmla="*/ 3048000 w 3048000"/>
              <a:gd name="connsiteY5" fmla="*/ 0 h 380711"/>
              <a:gd name="connsiteX6" fmla="*/ 3048000 w 3048000"/>
              <a:gd name="connsiteY6" fmla="*/ 380711 h 380711"/>
              <a:gd name="connsiteX7" fmla="*/ 2377440 w 3048000"/>
              <a:gd name="connsiteY7" fmla="*/ 380711 h 380711"/>
              <a:gd name="connsiteX8" fmla="*/ 1706880 w 3048000"/>
              <a:gd name="connsiteY8" fmla="*/ 380711 h 380711"/>
              <a:gd name="connsiteX9" fmla="*/ 1097280 w 3048000"/>
              <a:gd name="connsiteY9" fmla="*/ 380711 h 380711"/>
              <a:gd name="connsiteX10" fmla="*/ 0 w 3048000"/>
              <a:gd name="connsiteY10" fmla="*/ 380711 h 380711"/>
              <a:gd name="connsiteX11" fmla="*/ 0 w 3048000"/>
              <a:gd name="connsiteY11" fmla="*/ 0 h 3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48000" h="380711" fill="none" extrusionOk="0">
                <a:moveTo>
                  <a:pt x="0" y="0"/>
                </a:moveTo>
                <a:cubicBezTo>
                  <a:pt x="248270" y="-24273"/>
                  <a:pt x="313312" y="10135"/>
                  <a:pt x="579120" y="0"/>
                </a:cubicBezTo>
                <a:cubicBezTo>
                  <a:pt x="844928" y="-10135"/>
                  <a:pt x="929625" y="-28881"/>
                  <a:pt x="1188720" y="0"/>
                </a:cubicBezTo>
                <a:cubicBezTo>
                  <a:pt x="1447815" y="28881"/>
                  <a:pt x="1528463" y="25757"/>
                  <a:pt x="1828800" y="0"/>
                </a:cubicBezTo>
                <a:cubicBezTo>
                  <a:pt x="2129137" y="-25757"/>
                  <a:pt x="2275210" y="26673"/>
                  <a:pt x="2468880" y="0"/>
                </a:cubicBezTo>
                <a:cubicBezTo>
                  <a:pt x="2662550" y="-26673"/>
                  <a:pt x="2884439" y="11472"/>
                  <a:pt x="3048000" y="0"/>
                </a:cubicBezTo>
                <a:cubicBezTo>
                  <a:pt x="3044708" y="144274"/>
                  <a:pt x="3044714" y="206866"/>
                  <a:pt x="3048000" y="380711"/>
                </a:cubicBezTo>
                <a:cubicBezTo>
                  <a:pt x="2866764" y="410991"/>
                  <a:pt x="2583690" y="403095"/>
                  <a:pt x="2377440" y="380711"/>
                </a:cubicBezTo>
                <a:cubicBezTo>
                  <a:pt x="2171190" y="358327"/>
                  <a:pt x="2018227" y="356710"/>
                  <a:pt x="1706880" y="380711"/>
                </a:cubicBezTo>
                <a:cubicBezTo>
                  <a:pt x="1395533" y="404712"/>
                  <a:pt x="1351469" y="355027"/>
                  <a:pt x="1097280" y="380711"/>
                </a:cubicBezTo>
                <a:cubicBezTo>
                  <a:pt x="843091" y="406395"/>
                  <a:pt x="455219" y="379028"/>
                  <a:pt x="0" y="380711"/>
                </a:cubicBezTo>
                <a:cubicBezTo>
                  <a:pt x="7331" y="213294"/>
                  <a:pt x="-17774" y="188166"/>
                  <a:pt x="0" y="0"/>
                </a:cubicBezTo>
                <a:close/>
              </a:path>
              <a:path w="3048000" h="380711" stroke="0" extrusionOk="0">
                <a:moveTo>
                  <a:pt x="0" y="0"/>
                </a:moveTo>
                <a:cubicBezTo>
                  <a:pt x="259072" y="-601"/>
                  <a:pt x="449154" y="-3049"/>
                  <a:pt x="579120" y="0"/>
                </a:cubicBezTo>
                <a:cubicBezTo>
                  <a:pt x="709086" y="3049"/>
                  <a:pt x="851384" y="-9403"/>
                  <a:pt x="1097280" y="0"/>
                </a:cubicBezTo>
                <a:cubicBezTo>
                  <a:pt x="1343176" y="9403"/>
                  <a:pt x="1453039" y="15725"/>
                  <a:pt x="1767840" y="0"/>
                </a:cubicBezTo>
                <a:cubicBezTo>
                  <a:pt x="2082641" y="-15725"/>
                  <a:pt x="2151570" y="5049"/>
                  <a:pt x="2346960" y="0"/>
                </a:cubicBezTo>
                <a:cubicBezTo>
                  <a:pt x="2542350" y="-5049"/>
                  <a:pt x="2795072" y="-29675"/>
                  <a:pt x="3048000" y="0"/>
                </a:cubicBezTo>
                <a:cubicBezTo>
                  <a:pt x="3065221" y="186316"/>
                  <a:pt x="3064673" y="198663"/>
                  <a:pt x="3048000" y="380711"/>
                </a:cubicBezTo>
                <a:cubicBezTo>
                  <a:pt x="2814432" y="370822"/>
                  <a:pt x="2589812" y="367056"/>
                  <a:pt x="2438400" y="380711"/>
                </a:cubicBezTo>
                <a:cubicBezTo>
                  <a:pt x="2286988" y="394366"/>
                  <a:pt x="1968455" y="391412"/>
                  <a:pt x="1767840" y="380711"/>
                </a:cubicBezTo>
                <a:cubicBezTo>
                  <a:pt x="1567225" y="370010"/>
                  <a:pt x="1478824" y="398664"/>
                  <a:pt x="1249680" y="380711"/>
                </a:cubicBezTo>
                <a:cubicBezTo>
                  <a:pt x="1020536" y="362758"/>
                  <a:pt x="919126" y="352713"/>
                  <a:pt x="640080" y="380711"/>
                </a:cubicBezTo>
                <a:cubicBezTo>
                  <a:pt x="361034" y="408709"/>
                  <a:pt x="232461" y="395241"/>
                  <a:pt x="0" y="380711"/>
                </a:cubicBezTo>
                <a:cubicBezTo>
                  <a:pt x="-13266" y="286168"/>
                  <a:pt x="14965" y="94255"/>
                  <a:pt x="0" y="0"/>
                </a:cubicBezTo>
                <a:close/>
              </a:path>
            </a:pathLst>
          </a:custGeom>
          <a:solidFill>
            <a:schemeClr val="accent1">
              <a:lumMod val="20000"/>
              <a:lumOff val="80000"/>
            </a:schemeClr>
          </a:solidFill>
          <a:ln>
            <a:solidFill>
              <a:schemeClr val="tx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a:extLst>
              <a:ext uri="{FF2B5EF4-FFF2-40B4-BE49-F238E27FC236}">
                <a16:creationId xmlns:a16="http://schemas.microsoft.com/office/drawing/2014/main" id="{E8A3D7D2-082A-2F43-F342-6C4BCCB980AB}"/>
              </a:ext>
            </a:extLst>
          </p:cNvPr>
          <p:cNvSpPr txBox="1">
            <a:spLocks/>
          </p:cNvSpPr>
          <p:nvPr/>
        </p:nvSpPr>
        <p:spPr>
          <a:xfrm>
            <a:off x="514350" y="130277"/>
            <a:ext cx="5829300" cy="58815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50000"/>
              </a:lnSpc>
            </a:pPr>
            <a:r>
              <a:rPr lang="de-DE" sz="1400" i="1" dirty="0">
                <a:latin typeface="Chalkboard" panose="03050602040202020205" pitchFamily="66" charset="77"/>
                <a:cs typeface="Cavolini" panose="03000502040302020204" pitchFamily="66" charset="0"/>
              </a:rPr>
              <a:t>Ozeane und Kontinente</a:t>
            </a:r>
          </a:p>
        </p:txBody>
      </p:sp>
      <p:sp>
        <p:nvSpPr>
          <p:cNvPr id="8" name="Textfeld 7">
            <a:extLst>
              <a:ext uri="{FF2B5EF4-FFF2-40B4-BE49-F238E27FC236}">
                <a16:creationId xmlns:a16="http://schemas.microsoft.com/office/drawing/2014/main" id="{7287B332-0DDE-9F83-F69F-DED839CC7DB4}"/>
              </a:ext>
            </a:extLst>
          </p:cNvPr>
          <p:cNvSpPr txBox="1"/>
          <p:nvPr/>
        </p:nvSpPr>
        <p:spPr>
          <a:xfrm>
            <a:off x="470445" y="781538"/>
            <a:ext cx="6047845" cy="1015663"/>
          </a:xfrm>
          <a:prstGeom prst="rect">
            <a:avLst/>
          </a:prstGeom>
          <a:noFill/>
        </p:spPr>
        <p:txBody>
          <a:bodyPr wrap="square" rtlCol="0">
            <a:spAutoFit/>
          </a:bodyPr>
          <a:lstStyle/>
          <a:p>
            <a:r>
              <a:rPr lang="de-DE" sz="1200" dirty="0">
                <a:latin typeface="Calibri Light" panose="020F0302020204030204" pitchFamily="34" charset="0"/>
                <a:cs typeface="Calibri Light" panose="020F0302020204030204" pitchFamily="34" charset="0"/>
              </a:rPr>
              <a:t>Planeta ist dank eurer Hilfe wieder gut auf ihrem Planeten angekommen und hat euch folgenden Brief in die Schule geschickt. </a:t>
            </a:r>
          </a:p>
          <a:p>
            <a:endParaRPr lang="de-DE" sz="1200" dirty="0">
              <a:latin typeface="Calibri Light" panose="020F0302020204030204" pitchFamily="34" charset="0"/>
              <a:cs typeface="Calibri Light" panose="020F0302020204030204" pitchFamily="34" charset="0"/>
            </a:endParaRPr>
          </a:p>
          <a:p>
            <a:pPr marL="228600" indent="-228600">
              <a:buFont typeface="+mj-lt"/>
              <a:buAutoNum type="arabicPeriod"/>
            </a:pPr>
            <a:r>
              <a:rPr lang="de-DE" sz="1200" b="1" dirty="0">
                <a:latin typeface="Calibri Light" panose="020F0302020204030204" pitchFamily="34" charset="0"/>
                <a:cs typeface="Calibri Light" panose="020F0302020204030204" pitchFamily="34" charset="0"/>
              </a:rPr>
              <a:t>Lest</a:t>
            </a:r>
            <a:r>
              <a:rPr lang="de-DE" sz="1200" dirty="0">
                <a:latin typeface="Calibri Light" panose="020F0302020204030204" pitchFamily="34" charset="0"/>
                <a:cs typeface="Calibri Light" panose="020F0302020204030204" pitchFamily="34" charset="0"/>
              </a:rPr>
              <a:t> euch den Brief aufmerksam durch und </a:t>
            </a:r>
            <a:r>
              <a:rPr lang="de-DE" sz="1200" b="1" dirty="0">
                <a:latin typeface="Calibri Light" panose="020F0302020204030204" pitchFamily="34" charset="0"/>
                <a:cs typeface="Calibri Light" panose="020F0302020204030204" pitchFamily="34" charset="0"/>
              </a:rPr>
              <a:t>bearbeitet</a:t>
            </a:r>
            <a:r>
              <a:rPr lang="de-DE" sz="1200" dirty="0">
                <a:latin typeface="Calibri Light" panose="020F0302020204030204" pitchFamily="34" charset="0"/>
                <a:cs typeface="Calibri Light" panose="020F0302020204030204" pitchFamily="34" charset="0"/>
              </a:rPr>
              <a:t> anschließend die restlichen Aufgaben.</a:t>
            </a:r>
          </a:p>
        </p:txBody>
      </p:sp>
      <p:graphicFrame>
        <p:nvGraphicFramePr>
          <p:cNvPr id="10" name="Tabelle 9">
            <a:extLst>
              <a:ext uri="{FF2B5EF4-FFF2-40B4-BE49-F238E27FC236}">
                <a16:creationId xmlns:a16="http://schemas.microsoft.com/office/drawing/2014/main" id="{6A97FC85-C8D8-8B43-127B-0174A71F37A8}"/>
              </a:ext>
            </a:extLst>
          </p:cNvPr>
          <p:cNvGraphicFramePr>
            <a:graphicFrameLocks noGrp="1"/>
          </p:cNvGraphicFramePr>
          <p:nvPr>
            <p:extLst>
              <p:ext uri="{D42A27DB-BD31-4B8C-83A1-F6EECF244321}">
                <p14:modId xmlns:p14="http://schemas.microsoft.com/office/powerpoint/2010/main" val="2239206130"/>
              </p:ext>
            </p:extLst>
          </p:nvPr>
        </p:nvGraphicFramePr>
        <p:xfrm>
          <a:off x="709857" y="7600672"/>
          <a:ext cx="5569016" cy="1934338"/>
        </p:xfrm>
        <a:graphic>
          <a:graphicData uri="http://schemas.openxmlformats.org/drawingml/2006/table">
            <a:tbl>
              <a:tblPr firstRow="1" bandRow="1">
                <a:tableStyleId>{5C22544A-7EE6-4342-B048-85BDC9FD1C3A}</a:tableStyleId>
              </a:tblPr>
              <a:tblGrid>
                <a:gridCol w="1952937">
                  <a:extLst>
                    <a:ext uri="{9D8B030D-6E8A-4147-A177-3AD203B41FA5}">
                      <a16:colId xmlns:a16="http://schemas.microsoft.com/office/drawing/2014/main" val="713339458"/>
                    </a:ext>
                  </a:extLst>
                </a:gridCol>
                <a:gridCol w="3616079">
                  <a:extLst>
                    <a:ext uri="{9D8B030D-6E8A-4147-A177-3AD203B41FA5}">
                      <a16:colId xmlns:a16="http://schemas.microsoft.com/office/drawing/2014/main" val="1837604801"/>
                    </a:ext>
                  </a:extLst>
                </a:gridCol>
              </a:tblGrid>
              <a:tr h="370840">
                <a:tc>
                  <a:txBody>
                    <a:bodyPr/>
                    <a:lstStyle/>
                    <a:p>
                      <a:r>
                        <a:rPr lang="de-DE" sz="1100" b="0" i="0" dirty="0">
                          <a:solidFill>
                            <a:schemeClr val="tx1"/>
                          </a:solidFill>
                          <a:latin typeface="Calibri Light" panose="020F0302020204030204" pitchFamily="34" charset="0"/>
                          <a:cs typeface="Calibri Light" panose="020F0302020204030204" pitchFamily="34" charset="0"/>
                        </a:rPr>
                        <a:t>Ich habe viel Neues gelernt: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00" b="0" i="0" dirty="0">
                          <a:solidFill>
                            <a:schemeClr val="tx1"/>
                          </a:solidFill>
                          <a:latin typeface="Calibri Light" panose="020F0302020204030204" pitchFamily="34" charset="0"/>
                          <a:cs typeface="Calibri Light" panose="020F0302020204030204" pitchFamily="34" charset="0"/>
                        </a:rPr>
                        <a:t>❑  sehr viel         ❑  viel         ❑ wenig         ❑ gar nichts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65578954"/>
                  </a:ext>
                </a:extLst>
              </a:tr>
              <a:tr h="370840">
                <a:tc>
                  <a:txBody>
                    <a:bodyPr/>
                    <a:lstStyle/>
                    <a:p>
                      <a:r>
                        <a:rPr lang="de-DE" sz="1100" b="0" i="0" dirty="0">
                          <a:solidFill>
                            <a:schemeClr val="tx1"/>
                          </a:solidFill>
                          <a:latin typeface="Calibri Light" panose="020F0302020204030204" pitchFamily="34" charset="0"/>
                          <a:cs typeface="Calibri Light" panose="020F0302020204030204" pitchFamily="34" charset="0"/>
                        </a:rPr>
                        <a:t>Ich habe motiviert die Aufgaben bearbeitet: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100" b="0" i="0" dirty="0">
                          <a:solidFill>
                            <a:schemeClr val="tx1"/>
                          </a:solidFill>
                          <a:latin typeface="Calibri Light" panose="020F0302020204030204" pitchFamily="34" charset="0"/>
                          <a:cs typeface="Calibri Light" panose="020F0302020204030204" pitchFamily="34" charset="0"/>
                        </a:rPr>
                        <a:t>❑  ja, alle          ❑  nur manche          ❑ keine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28005535"/>
                  </a:ext>
                </a:extLst>
              </a:tr>
              <a:tr h="370840">
                <a:tc>
                  <a:txBody>
                    <a:bodyPr/>
                    <a:lstStyle/>
                    <a:p>
                      <a:r>
                        <a:rPr lang="de-DE" sz="1100" b="0" i="0" dirty="0">
                          <a:solidFill>
                            <a:schemeClr val="tx1"/>
                          </a:solidFill>
                          <a:latin typeface="Calibri Light" panose="020F0302020204030204" pitchFamily="34" charset="0"/>
                          <a:cs typeface="Calibri Light" panose="020F0302020204030204" pitchFamily="34" charset="0"/>
                        </a:rPr>
                        <a:t>Ich hätte mir gewünscht, </a:t>
                      </a:r>
                    </a:p>
                    <a:p>
                      <a:r>
                        <a:rPr lang="de-DE" sz="1100" b="0" i="0" dirty="0">
                          <a:solidFill>
                            <a:schemeClr val="tx1"/>
                          </a:solidFill>
                          <a:latin typeface="Calibri Light" panose="020F0302020204030204" pitchFamily="34" charset="0"/>
                          <a:cs typeface="Calibri Light" panose="020F0302020204030204" pitchFamily="34" charset="0"/>
                        </a:rPr>
                        <a:t>dass…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r>
                        <a:rPr lang="de-DE" sz="1100" b="0" i="0" dirty="0">
                          <a:solidFill>
                            <a:schemeClr val="tx1"/>
                          </a:solidFill>
                          <a:latin typeface="Calibri Light" panose="020F0302020204030204" pitchFamily="34" charset="0"/>
                          <a:cs typeface="Calibri Light" panose="020F0302020204030204" pitchFamily="34" charset="0"/>
                        </a:rPr>
                        <a:t>______________________________________________</a:t>
                      </a:r>
                    </a:p>
                    <a:p>
                      <a:pPr marL="0" marR="0" lvl="0" indent="0" algn="l" defTabSz="685800" rtl="0" eaLnBrk="1" fontAlgn="auto" latinLnBrk="0" hangingPunct="1">
                        <a:lnSpc>
                          <a:spcPct val="150000"/>
                        </a:lnSpc>
                        <a:spcBef>
                          <a:spcPts val="0"/>
                        </a:spcBef>
                        <a:spcAft>
                          <a:spcPts val="0"/>
                        </a:spcAft>
                        <a:buClrTx/>
                        <a:buSzTx/>
                        <a:buFontTx/>
                        <a:buNone/>
                        <a:tabLst/>
                        <a:defRPr/>
                      </a:pPr>
                      <a:r>
                        <a:rPr lang="de-DE" sz="1100" b="0" i="0" dirty="0">
                          <a:solidFill>
                            <a:schemeClr val="tx1"/>
                          </a:solidFill>
                          <a:latin typeface="Calibri Light" panose="020F0302020204030204" pitchFamily="34" charset="0"/>
                          <a:cs typeface="Calibri Light" panose="020F0302020204030204" pitchFamily="34" charset="0"/>
                        </a:rPr>
                        <a:t>______________________________________________</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4240472"/>
                  </a:ext>
                </a:extLst>
              </a:tr>
              <a:tr h="370840">
                <a:tc>
                  <a:txBody>
                    <a:bodyPr/>
                    <a:lstStyle/>
                    <a:p>
                      <a:r>
                        <a:rPr lang="de-DE" sz="1100" b="0" i="0" dirty="0">
                          <a:solidFill>
                            <a:schemeClr val="tx1"/>
                          </a:solidFill>
                          <a:latin typeface="Calibri Light" panose="020F0302020204030204" pitchFamily="34" charset="0"/>
                          <a:cs typeface="Calibri Light" panose="020F0302020204030204" pitchFamily="34" charset="0"/>
                        </a:rPr>
                        <a:t>Überfordert habe ich mich gefühlt bei…</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lang="de-DE" sz="1100" b="0" i="0" dirty="0">
                          <a:solidFill>
                            <a:schemeClr val="tx1"/>
                          </a:solidFill>
                          <a:latin typeface="Calibri Light" panose="020F0302020204030204" pitchFamily="34" charset="0"/>
                          <a:cs typeface="Calibri Light" panose="020F0302020204030204" pitchFamily="34" charset="0"/>
                        </a:rPr>
                        <a:t>______________________________________________</a:t>
                      </a:r>
                    </a:p>
                    <a:p>
                      <a:pPr marL="0" marR="0" lvl="0" indent="0" algn="l" defTabSz="685800" rtl="0" eaLnBrk="1" fontAlgn="auto" latinLnBrk="0" hangingPunct="1">
                        <a:lnSpc>
                          <a:spcPct val="150000"/>
                        </a:lnSpc>
                        <a:spcBef>
                          <a:spcPts val="0"/>
                        </a:spcBef>
                        <a:spcAft>
                          <a:spcPts val="0"/>
                        </a:spcAft>
                        <a:buClrTx/>
                        <a:buSzTx/>
                        <a:buFontTx/>
                        <a:buNone/>
                        <a:tabLst/>
                        <a:defRPr/>
                      </a:pPr>
                      <a:r>
                        <a:rPr lang="de-DE" sz="1100" b="0" i="0" dirty="0">
                          <a:solidFill>
                            <a:schemeClr val="tx1"/>
                          </a:solidFill>
                          <a:latin typeface="Calibri Light" panose="020F0302020204030204" pitchFamily="34" charset="0"/>
                          <a:cs typeface="Calibri Light" panose="020F0302020204030204" pitchFamily="34" charset="0"/>
                        </a:rPr>
                        <a:t>______________________________________________</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69705470"/>
                  </a:ext>
                </a:extLst>
              </a:tr>
            </a:tbl>
          </a:graphicData>
        </a:graphic>
      </p:graphicFrame>
    </p:spTree>
    <p:extLst>
      <p:ext uri="{BB962C8B-B14F-4D97-AF65-F5344CB8AC3E}">
        <p14:creationId xmlns:p14="http://schemas.microsoft.com/office/powerpoint/2010/main" val="52766743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416</Words>
  <Application>Microsoft Macintosh PowerPoint</Application>
  <PresentationFormat>A4-Papier (210 x 297 mm)</PresentationFormat>
  <Paragraphs>67</Paragraphs>
  <Slides>2</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vt:i4>
      </vt:variant>
    </vt:vector>
  </HeadingPairs>
  <TitlesOfParts>
    <vt:vector size="9" baseType="lpstr">
      <vt:lpstr>Aptos</vt:lpstr>
      <vt:lpstr>Aptos Display</vt:lpstr>
      <vt:lpstr>Arial</vt:lpstr>
      <vt:lpstr>Calibri Light</vt:lpstr>
      <vt:lpstr>Chalkboard</vt:lpstr>
      <vt:lpstr>Dosis</vt:lpstr>
      <vt:lpstr>Office</vt:lpstr>
      <vt:lpstr>Ozeane und Kontinente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Jule Roßkopf</dc:creator>
  <cp:lastModifiedBy>Jule Roßkopf</cp:lastModifiedBy>
  <cp:revision>11</cp:revision>
  <cp:lastPrinted>2024-09-04T15:20:03Z</cp:lastPrinted>
  <dcterms:created xsi:type="dcterms:W3CDTF">2024-09-04T15:07:54Z</dcterms:created>
  <dcterms:modified xsi:type="dcterms:W3CDTF">2025-02-07T10:14:46Z</dcterms:modified>
</cp:coreProperties>
</file>