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60" r:id="rId3"/>
    <p:sldId id="261" r:id="rId4"/>
    <p:sldId id="267" r:id="rId5"/>
    <p:sldId id="257" r:id="rId6"/>
    <p:sldId id="268" r:id="rId7"/>
    <p:sldId id="258" r:id="rId8"/>
    <p:sldId id="263" r:id="rId9"/>
    <p:sldId id="264" r:id="rId10"/>
    <p:sldId id="265" r:id="rId11"/>
    <p:sldId id="266" r:id="rId12"/>
    <p:sldId id="259" r:id="rId13"/>
    <p:sldId id="270" r:id="rId14"/>
    <p:sldId id="262" r:id="rId15"/>
    <p:sldId id="269" r:id="rId16"/>
    <p:sldId id="271" r:id="rId17"/>
  </p:sldIdLst>
  <p:sldSz cx="18288000" cy="10287000"/>
  <p:notesSz cx="6858000" cy="9144000"/>
  <p:embeddedFontLst>
    <p:embeddedFont>
      <p:font typeface="Calibri" panose="020F0502020204030204" pitchFamily="34" charset="0"/>
      <p:regular r:id="rId18"/>
      <p:bold r:id="rId19"/>
      <p:italic r:id="rId20"/>
      <p:boldItalic r:id="rId2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1" autoAdjust="0"/>
    <p:restoredTop sz="94684" autoAdjust="0"/>
  </p:normalViewPr>
  <p:slideViewPr>
    <p:cSldViewPr>
      <p:cViewPr varScale="1">
        <p:scale>
          <a:sx n="39" d="100"/>
          <a:sy n="39" d="100"/>
        </p:scale>
        <p:origin x="868" y="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4.sv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4.sv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4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4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4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4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3">
            <a:extLst>
              <a:ext uri="{FF2B5EF4-FFF2-40B4-BE49-F238E27FC236}">
                <a16:creationId xmlns:a16="http://schemas.microsoft.com/office/drawing/2014/main" id="{AAB63C84-A157-2475-E690-1CDB4329D034}"/>
              </a:ext>
            </a:extLst>
          </p:cNvPr>
          <p:cNvSpPr>
            <a:spLocks noChangeAspect="1"/>
          </p:cNvSpPr>
          <p:nvPr/>
        </p:nvSpPr>
        <p:spPr>
          <a:xfrm>
            <a:off x="653383" y="609600"/>
            <a:ext cx="16902426" cy="8877300"/>
          </a:xfrm>
          <a:custGeom>
            <a:avLst/>
            <a:gdLst/>
            <a:ahLst/>
            <a:cxnLst/>
            <a:rect l="l" t="t" r="r" b="b"/>
            <a:pathLst>
              <a:path w="12989141" h="8654015">
                <a:moveTo>
                  <a:pt x="0" y="0"/>
                </a:moveTo>
                <a:lnTo>
                  <a:pt x="12989141" y="0"/>
                </a:lnTo>
                <a:lnTo>
                  <a:pt x="12989141" y="8654015"/>
                </a:lnTo>
                <a:lnTo>
                  <a:pt x="0" y="86540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9781" b="-17074"/>
            </a:stretch>
          </a:blipFill>
        </p:spPr>
        <p:txBody>
          <a:bodyPr/>
          <a:lstStyle/>
          <a:p>
            <a:endParaRPr lang="de-DE"/>
          </a:p>
        </p:txBody>
      </p:sp>
      <p:sp>
        <p:nvSpPr>
          <p:cNvPr id="2" name="Freeform 2"/>
          <p:cNvSpPr/>
          <p:nvPr/>
        </p:nvSpPr>
        <p:spPr>
          <a:xfrm>
            <a:off x="807616" y="4572000"/>
            <a:ext cx="4898571" cy="4114800"/>
          </a:xfrm>
          <a:custGeom>
            <a:avLst/>
            <a:gdLst/>
            <a:ahLst/>
            <a:cxnLst/>
            <a:rect l="l" t="t" r="r" b="b"/>
            <a:pathLst>
              <a:path w="4898571" h="4114800">
                <a:moveTo>
                  <a:pt x="0" y="0"/>
                </a:moveTo>
                <a:lnTo>
                  <a:pt x="4898571" y="0"/>
                </a:lnTo>
                <a:lnTo>
                  <a:pt x="4898571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de-DE"/>
          </a:p>
        </p:txBody>
      </p:sp>
      <p:sp>
        <p:nvSpPr>
          <p:cNvPr id="3" name="Freeform 3"/>
          <p:cNvSpPr/>
          <p:nvPr/>
        </p:nvSpPr>
        <p:spPr>
          <a:xfrm>
            <a:off x="10466233" y="4638628"/>
            <a:ext cx="4806594" cy="4742506"/>
          </a:xfrm>
          <a:custGeom>
            <a:avLst/>
            <a:gdLst/>
            <a:ahLst/>
            <a:cxnLst/>
            <a:rect l="l" t="t" r="r" b="b"/>
            <a:pathLst>
              <a:path w="4806594" h="4742506">
                <a:moveTo>
                  <a:pt x="0" y="0"/>
                </a:moveTo>
                <a:lnTo>
                  <a:pt x="4806594" y="0"/>
                </a:lnTo>
                <a:lnTo>
                  <a:pt x="4806594" y="4742506"/>
                </a:lnTo>
                <a:lnTo>
                  <a:pt x="0" y="474250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de-DE"/>
          </a:p>
        </p:txBody>
      </p:sp>
      <p:pic>
        <p:nvPicPr>
          <p:cNvPr id="17" name="Grafik 16" descr="Ein Bild, das Kreis, Grafiken, Kreativität enthält.&#10;&#10;KI-generierte Inhalte können fehlerhaft sein.">
            <a:extLst>
              <a:ext uri="{FF2B5EF4-FFF2-40B4-BE49-F238E27FC236}">
                <a16:creationId xmlns:a16="http://schemas.microsoft.com/office/drawing/2014/main" id="{34BC3D57-A39E-7A24-02F9-6DF60717B21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1360" y="3585100"/>
            <a:ext cx="5552240" cy="3528391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D717D19B-6F08-93FF-F52F-B1E94C48D847}"/>
              </a:ext>
            </a:extLst>
          </p:cNvPr>
          <p:cNvSpPr txBox="1"/>
          <p:nvPr/>
        </p:nvSpPr>
        <p:spPr>
          <a:xfrm>
            <a:off x="5181600" y="4690408"/>
            <a:ext cx="4267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000" dirty="0">
                <a:latin typeface="Chalkboard" panose="03050602040202020205" pitchFamily="66" charset="77"/>
              </a:rPr>
              <a:t>Wollt ihr mehr über Energie erfahren?</a:t>
            </a:r>
          </a:p>
        </p:txBody>
      </p:sp>
      <p:pic>
        <p:nvPicPr>
          <p:cNvPr id="19" name="Grafik 18" descr="Ein Bild, das gelb, Kreativität enthält.&#10;&#10;KI-generierte Inhalte können fehlerhaft sein.">
            <a:extLst>
              <a:ext uri="{FF2B5EF4-FFF2-40B4-BE49-F238E27FC236}">
                <a16:creationId xmlns:a16="http://schemas.microsoft.com/office/drawing/2014/main" id="{7C7691BD-4BE3-CAE2-52D6-81785F0FAC43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9893" y="1347795"/>
            <a:ext cx="3889876" cy="3313382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F40CEA90-E56A-0C6B-4F69-662FE8BB5012}"/>
              </a:ext>
            </a:extLst>
          </p:cNvPr>
          <p:cNvSpPr txBox="1"/>
          <p:nvPr/>
        </p:nvSpPr>
        <p:spPr>
          <a:xfrm>
            <a:off x="10677631" y="2047226"/>
            <a:ext cx="4314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000" dirty="0">
                <a:latin typeface="Chalkboard" panose="03050602040202020205" pitchFamily="66" charset="77"/>
              </a:rPr>
              <a:t>Dann drückt </a:t>
            </a:r>
            <a:br>
              <a:rPr lang="de-DE" sz="4000" dirty="0">
                <a:latin typeface="Chalkboard" panose="03050602040202020205" pitchFamily="66" charset="77"/>
              </a:rPr>
            </a:br>
            <a:r>
              <a:rPr lang="de-DE" sz="4000" dirty="0">
                <a:latin typeface="Chalkboard" panose="03050602040202020205" pitchFamily="66" charset="77"/>
              </a:rPr>
              <a:t>auf Start.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F4F1F58E-49A1-4EFB-AE8E-228B7A6CFCDA}"/>
              </a:ext>
            </a:extLst>
          </p:cNvPr>
          <p:cNvSpPr/>
          <p:nvPr/>
        </p:nvSpPr>
        <p:spPr>
          <a:xfrm>
            <a:off x="3810000" y="3771900"/>
            <a:ext cx="4898571" cy="4114800"/>
          </a:xfrm>
          <a:custGeom>
            <a:avLst/>
            <a:gdLst/>
            <a:ahLst/>
            <a:cxnLst/>
            <a:rect l="l" t="t" r="r" b="b"/>
            <a:pathLst>
              <a:path w="4898571" h="4114800">
                <a:moveTo>
                  <a:pt x="0" y="0"/>
                </a:moveTo>
                <a:lnTo>
                  <a:pt x="4898571" y="0"/>
                </a:lnTo>
                <a:lnTo>
                  <a:pt x="4898571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de-DE"/>
          </a:p>
        </p:txBody>
      </p:sp>
      <p:pic>
        <p:nvPicPr>
          <p:cNvPr id="3" name="Grafik 2" descr="Ein Bild, das Kreis, Grafiken, Kreativität enthält.&#10;&#10;KI-generierte Inhalte können fehlerhaft sein.">
            <a:extLst>
              <a:ext uri="{FF2B5EF4-FFF2-40B4-BE49-F238E27FC236}">
                <a16:creationId xmlns:a16="http://schemas.microsoft.com/office/drawing/2014/main" id="{A004D90F-9FE2-44E3-AE4C-925084E6EE2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420601"/>
            <a:ext cx="6068118" cy="3856226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857CA630-9182-4941-8EC2-512E5F0D9F41}"/>
              </a:ext>
            </a:extLst>
          </p:cNvPr>
          <p:cNvSpPr txBox="1"/>
          <p:nvPr/>
        </p:nvSpPr>
        <p:spPr>
          <a:xfrm>
            <a:off x="685800" y="1317662"/>
            <a:ext cx="42672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dirty="0"/>
              <a:t>Habt ihr auch einen dritten Gegenstand gefunden? Hier könnt ihr ein Bild hochladen.</a:t>
            </a:r>
            <a:endParaRPr lang="de-DE" sz="3200" dirty="0">
              <a:latin typeface="Chalkboard" panose="03050602040202020205" pitchFamily="66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6963121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3">
            <a:extLst>
              <a:ext uri="{FF2B5EF4-FFF2-40B4-BE49-F238E27FC236}">
                <a16:creationId xmlns:a16="http://schemas.microsoft.com/office/drawing/2014/main" id="{D7F0F984-3FE5-49FA-A3B9-B123F1767AF9}"/>
              </a:ext>
            </a:extLst>
          </p:cNvPr>
          <p:cNvSpPr/>
          <p:nvPr/>
        </p:nvSpPr>
        <p:spPr>
          <a:xfrm>
            <a:off x="8299808" y="4070345"/>
            <a:ext cx="4806594" cy="4742506"/>
          </a:xfrm>
          <a:custGeom>
            <a:avLst/>
            <a:gdLst/>
            <a:ahLst/>
            <a:cxnLst/>
            <a:rect l="l" t="t" r="r" b="b"/>
            <a:pathLst>
              <a:path w="4806594" h="4742506">
                <a:moveTo>
                  <a:pt x="0" y="0"/>
                </a:moveTo>
                <a:lnTo>
                  <a:pt x="4806594" y="0"/>
                </a:lnTo>
                <a:lnTo>
                  <a:pt x="4806594" y="4742506"/>
                </a:lnTo>
                <a:lnTo>
                  <a:pt x="0" y="474250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de-DE"/>
          </a:p>
        </p:txBody>
      </p:sp>
      <p:pic>
        <p:nvPicPr>
          <p:cNvPr id="3" name="Grafik 2" descr="Ein Bild, das Kreis, gelb, Astronomie, Kreativität enthält.&#10;&#10;KI-generierte Inhalte können fehlerhaft sein.">
            <a:extLst>
              <a:ext uri="{FF2B5EF4-FFF2-40B4-BE49-F238E27FC236}">
                <a16:creationId xmlns:a16="http://schemas.microsoft.com/office/drawing/2014/main" id="{E889C438-471F-468B-8EAD-4AF5CB2234E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15800" y="1548517"/>
            <a:ext cx="5838108" cy="3823583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3E975BF7-2DF3-49B7-B691-E7E19EC64FCC}"/>
              </a:ext>
            </a:extLst>
          </p:cNvPr>
          <p:cNvSpPr txBox="1"/>
          <p:nvPr/>
        </p:nvSpPr>
        <p:spPr>
          <a:xfrm>
            <a:off x="13335000" y="2705100"/>
            <a:ext cx="4191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/>
              <a:t>Wow, da habt ihr ja ganz schön viel gefunden!</a:t>
            </a:r>
            <a:endParaRPr lang="de-DE" sz="3600" dirty="0">
              <a:latin typeface="Chalkboard" panose="03050602040202020205" pitchFamily="66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7361724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C2DCB4-776E-02F6-4641-A713CBA02D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E936895E-95E2-D376-655B-59C1AC2F18B3}"/>
              </a:ext>
            </a:extLst>
          </p:cNvPr>
          <p:cNvSpPr/>
          <p:nvPr/>
        </p:nvSpPr>
        <p:spPr>
          <a:xfrm>
            <a:off x="668924" y="5372101"/>
            <a:ext cx="4898571" cy="4114800"/>
          </a:xfrm>
          <a:custGeom>
            <a:avLst/>
            <a:gdLst/>
            <a:ahLst/>
            <a:cxnLst/>
            <a:rect l="l" t="t" r="r" b="b"/>
            <a:pathLst>
              <a:path w="4898571" h="4114800">
                <a:moveTo>
                  <a:pt x="0" y="0"/>
                </a:moveTo>
                <a:lnTo>
                  <a:pt x="4898571" y="0"/>
                </a:lnTo>
                <a:lnTo>
                  <a:pt x="4898571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de-DE"/>
          </a:p>
        </p:txBody>
      </p:sp>
      <p:sp>
        <p:nvSpPr>
          <p:cNvPr id="3" name="Freeform 3">
            <a:extLst>
              <a:ext uri="{FF2B5EF4-FFF2-40B4-BE49-F238E27FC236}">
                <a16:creationId xmlns:a16="http://schemas.microsoft.com/office/drawing/2014/main" id="{286E2149-2F3A-272F-DCB0-694D3F260CE1}"/>
              </a:ext>
            </a:extLst>
          </p:cNvPr>
          <p:cNvSpPr/>
          <p:nvPr/>
        </p:nvSpPr>
        <p:spPr>
          <a:xfrm>
            <a:off x="11811000" y="5131837"/>
            <a:ext cx="4806594" cy="4742506"/>
          </a:xfrm>
          <a:custGeom>
            <a:avLst/>
            <a:gdLst/>
            <a:ahLst/>
            <a:cxnLst/>
            <a:rect l="l" t="t" r="r" b="b"/>
            <a:pathLst>
              <a:path w="4806594" h="4742506">
                <a:moveTo>
                  <a:pt x="0" y="0"/>
                </a:moveTo>
                <a:lnTo>
                  <a:pt x="4806594" y="0"/>
                </a:lnTo>
                <a:lnTo>
                  <a:pt x="4806594" y="4742506"/>
                </a:lnTo>
                <a:lnTo>
                  <a:pt x="0" y="474250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de-DE"/>
          </a:p>
        </p:txBody>
      </p:sp>
      <p:pic>
        <p:nvPicPr>
          <p:cNvPr id="4" name="Grafik 3" descr="Ein Bild, das Kreis, Grafiken, Kreativität enthält.&#10;&#10;KI-generierte Inhalte können fehlerhaft sein.">
            <a:extLst>
              <a:ext uri="{FF2B5EF4-FFF2-40B4-BE49-F238E27FC236}">
                <a16:creationId xmlns:a16="http://schemas.microsoft.com/office/drawing/2014/main" id="{6BCE6006-9B48-9181-9B08-CF1C29F647D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5528" y="4082228"/>
            <a:ext cx="6250159" cy="3971911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639EBE93-C7DC-AA72-F6CA-B43C6E35BEC5}"/>
              </a:ext>
            </a:extLst>
          </p:cNvPr>
          <p:cNvSpPr txBox="1"/>
          <p:nvPr/>
        </p:nvSpPr>
        <p:spPr>
          <a:xfrm>
            <a:off x="6298370" y="4690969"/>
            <a:ext cx="45194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000" dirty="0">
                <a:latin typeface="Chalkboard" panose="03050602040202020205" pitchFamily="66" charset="77"/>
              </a:rPr>
              <a:t>Super, dass </a:t>
            </a:r>
            <a:br>
              <a:rPr lang="de-DE" sz="4000" dirty="0">
                <a:latin typeface="Chalkboard" panose="03050602040202020205" pitchFamily="66" charset="77"/>
              </a:rPr>
            </a:br>
            <a:r>
              <a:rPr lang="de-DE" sz="4000" dirty="0">
                <a:latin typeface="Chalkboard" panose="03050602040202020205" pitchFamily="66" charset="77"/>
              </a:rPr>
              <a:t>ihr euch so aufmerksam umgeschaut habt!</a:t>
            </a:r>
          </a:p>
        </p:txBody>
      </p:sp>
    </p:spTree>
    <p:extLst>
      <p:ext uri="{BB962C8B-B14F-4D97-AF65-F5344CB8AC3E}">
        <p14:creationId xmlns:p14="http://schemas.microsoft.com/office/powerpoint/2010/main" val="39860713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3">
            <a:extLst>
              <a:ext uri="{FF2B5EF4-FFF2-40B4-BE49-F238E27FC236}">
                <a16:creationId xmlns:a16="http://schemas.microsoft.com/office/drawing/2014/main" id="{7E92ED39-2C1B-492E-A201-6B29A34E92B9}"/>
              </a:ext>
            </a:extLst>
          </p:cNvPr>
          <p:cNvSpPr/>
          <p:nvPr/>
        </p:nvSpPr>
        <p:spPr>
          <a:xfrm>
            <a:off x="4953000" y="3848100"/>
            <a:ext cx="4806594" cy="4742506"/>
          </a:xfrm>
          <a:custGeom>
            <a:avLst/>
            <a:gdLst/>
            <a:ahLst/>
            <a:cxnLst/>
            <a:rect l="l" t="t" r="r" b="b"/>
            <a:pathLst>
              <a:path w="4806594" h="4742506">
                <a:moveTo>
                  <a:pt x="0" y="0"/>
                </a:moveTo>
                <a:lnTo>
                  <a:pt x="4806594" y="0"/>
                </a:lnTo>
                <a:lnTo>
                  <a:pt x="4806594" y="4742506"/>
                </a:lnTo>
                <a:lnTo>
                  <a:pt x="0" y="4742506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2">
              <a:grayscl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64AA687D-8439-4A11-BC4A-E4AF0E9C212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2374" y="6136005"/>
            <a:ext cx="1905713" cy="2019299"/>
          </a:xfrm>
          <a:prstGeom prst="rect">
            <a:avLst/>
          </a:prstGeom>
        </p:spPr>
      </p:pic>
      <p:pic>
        <p:nvPicPr>
          <p:cNvPr id="4" name="Grafik 3" descr="Ein Bild, das Kreis, gelb, Astronomie, Kreativität enthält.&#10;&#10;KI-generierte Inhalte können fehlerhaft sein.">
            <a:extLst>
              <a:ext uri="{FF2B5EF4-FFF2-40B4-BE49-F238E27FC236}">
                <a16:creationId xmlns:a16="http://schemas.microsoft.com/office/drawing/2014/main" id="{4ADCD8A4-EC2D-4B00-8DB1-385990D2651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8200" y="876300"/>
            <a:ext cx="7241183" cy="4742506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C282274B-9214-42A0-8464-B1786B227CF4}"/>
              </a:ext>
            </a:extLst>
          </p:cNvPr>
          <p:cNvSpPr txBox="1"/>
          <p:nvPr/>
        </p:nvSpPr>
        <p:spPr>
          <a:xfrm>
            <a:off x="9759594" y="2628900"/>
            <a:ext cx="573089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800" dirty="0">
                <a:latin typeface="Chalkboard" panose="03050602040202020205" pitchFamily="66" charset="77"/>
              </a:rPr>
              <a:t>Wo hättet ihr ohne Strom Probleme?</a:t>
            </a:r>
          </a:p>
        </p:txBody>
      </p:sp>
    </p:spTree>
    <p:extLst>
      <p:ext uri="{BB962C8B-B14F-4D97-AF65-F5344CB8AC3E}">
        <p14:creationId xmlns:p14="http://schemas.microsoft.com/office/powerpoint/2010/main" val="6671702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B8177E-C115-297C-0A30-472A824C33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96CAF251-E775-A481-0D7E-98D556A6A8CF}"/>
              </a:ext>
            </a:extLst>
          </p:cNvPr>
          <p:cNvSpPr/>
          <p:nvPr/>
        </p:nvSpPr>
        <p:spPr>
          <a:xfrm>
            <a:off x="3780408" y="4384198"/>
            <a:ext cx="4898571" cy="4114800"/>
          </a:xfrm>
          <a:custGeom>
            <a:avLst/>
            <a:gdLst/>
            <a:ahLst/>
            <a:cxnLst/>
            <a:rect l="l" t="t" r="r" b="b"/>
            <a:pathLst>
              <a:path w="4898571" h="4114800">
                <a:moveTo>
                  <a:pt x="0" y="0"/>
                </a:moveTo>
                <a:lnTo>
                  <a:pt x="4898571" y="0"/>
                </a:lnTo>
                <a:lnTo>
                  <a:pt x="4898571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de-DE"/>
          </a:p>
        </p:txBody>
      </p:sp>
      <p:sp>
        <p:nvSpPr>
          <p:cNvPr id="3" name="Freeform 3">
            <a:extLst>
              <a:ext uri="{FF2B5EF4-FFF2-40B4-BE49-F238E27FC236}">
                <a16:creationId xmlns:a16="http://schemas.microsoft.com/office/drawing/2014/main" id="{5C0EF65B-EF79-84F5-9576-4066F76F1DEF}"/>
              </a:ext>
            </a:extLst>
          </p:cNvPr>
          <p:cNvSpPr/>
          <p:nvPr/>
        </p:nvSpPr>
        <p:spPr>
          <a:xfrm>
            <a:off x="8299808" y="4070345"/>
            <a:ext cx="4806594" cy="4742506"/>
          </a:xfrm>
          <a:custGeom>
            <a:avLst/>
            <a:gdLst/>
            <a:ahLst/>
            <a:cxnLst/>
            <a:rect l="l" t="t" r="r" b="b"/>
            <a:pathLst>
              <a:path w="4806594" h="4742506">
                <a:moveTo>
                  <a:pt x="0" y="0"/>
                </a:moveTo>
                <a:lnTo>
                  <a:pt x="4806594" y="0"/>
                </a:lnTo>
                <a:lnTo>
                  <a:pt x="4806594" y="4742506"/>
                </a:lnTo>
                <a:lnTo>
                  <a:pt x="0" y="474250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de-DE"/>
          </a:p>
        </p:txBody>
      </p:sp>
      <p:pic>
        <p:nvPicPr>
          <p:cNvPr id="5" name="Grafik 4" descr="Ein Bild, das Kreis, gelb, Astronomie, Kreativität enthält.&#10;&#10;KI-generierte Inhalte können fehlerhaft sein.">
            <a:extLst>
              <a:ext uri="{FF2B5EF4-FFF2-40B4-BE49-F238E27FC236}">
                <a16:creationId xmlns:a16="http://schemas.microsoft.com/office/drawing/2014/main" id="{9736A3C9-68B1-141E-97AF-3325E412F7B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15800" y="1329709"/>
            <a:ext cx="6172200" cy="4042392"/>
          </a:xfrm>
          <a:prstGeom prst="rect">
            <a:avLst/>
          </a:prstGeom>
        </p:spPr>
      </p:pic>
      <p:pic>
        <p:nvPicPr>
          <p:cNvPr id="7" name="Grafik 6" descr="Ein Bild, das Kreis, Grafiken, Kreativität enthält.&#10;&#10;KI-generierte Inhalte können fehlerhaft sein.">
            <a:extLst>
              <a:ext uri="{FF2B5EF4-FFF2-40B4-BE49-F238E27FC236}">
                <a16:creationId xmlns:a16="http://schemas.microsoft.com/office/drawing/2014/main" id="{C2A0AC78-797E-27BB-F34A-8F9CB3C3D53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1880438"/>
            <a:ext cx="5181600" cy="3292853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BBAAE031-C429-7C90-E736-1508CAE61B87}"/>
              </a:ext>
            </a:extLst>
          </p:cNvPr>
          <p:cNvSpPr txBox="1"/>
          <p:nvPr/>
        </p:nvSpPr>
        <p:spPr>
          <a:xfrm>
            <a:off x="343587" y="2557368"/>
            <a:ext cx="392361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000" dirty="0">
                <a:latin typeface="Chalkboard" panose="03050602040202020205" pitchFamily="66" charset="77"/>
              </a:rPr>
              <a:t>Energie ist </a:t>
            </a:r>
            <a:br>
              <a:rPr lang="de-DE" sz="4000" dirty="0">
                <a:latin typeface="Chalkboard" panose="03050602040202020205" pitchFamily="66" charset="77"/>
              </a:rPr>
            </a:br>
            <a:r>
              <a:rPr lang="de-DE" sz="4000" dirty="0">
                <a:latin typeface="Chalkboard" panose="03050602040202020205" pitchFamily="66" charset="77"/>
              </a:rPr>
              <a:t>ein spannendes Thema.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02C19F51-E037-9F6C-43C3-BAA206892732}"/>
              </a:ext>
            </a:extLst>
          </p:cNvPr>
          <p:cNvSpPr txBox="1"/>
          <p:nvPr/>
        </p:nvSpPr>
        <p:spPr>
          <a:xfrm>
            <a:off x="13198379" y="2073632"/>
            <a:ext cx="453321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000" dirty="0">
                <a:latin typeface="Chalkboard" panose="03050602040202020205" pitchFamily="66" charset="77"/>
              </a:rPr>
              <a:t>In den nächsten Wochen werdet ihr viel über Energie erfahren.</a:t>
            </a:r>
          </a:p>
        </p:txBody>
      </p:sp>
    </p:spTree>
    <p:extLst>
      <p:ext uri="{BB962C8B-B14F-4D97-AF65-F5344CB8AC3E}">
        <p14:creationId xmlns:p14="http://schemas.microsoft.com/office/powerpoint/2010/main" val="11372812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 descr="Ein Bild, das Kreis, Grafiken, Kreativität enthält.&#10;&#10;KI-generierte Inhalte können fehlerhaft sein.">
            <a:extLst>
              <a:ext uri="{FF2B5EF4-FFF2-40B4-BE49-F238E27FC236}">
                <a16:creationId xmlns:a16="http://schemas.microsoft.com/office/drawing/2014/main" id="{F8A1C822-565A-441A-A08E-825575513B6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4725" y="1910745"/>
            <a:ext cx="5181600" cy="3292853"/>
          </a:xfrm>
          <a:prstGeom prst="rect">
            <a:avLst/>
          </a:prstGeom>
        </p:spPr>
      </p:pic>
      <p:sp>
        <p:nvSpPr>
          <p:cNvPr id="2" name="Freeform 2">
            <a:extLst>
              <a:ext uri="{FF2B5EF4-FFF2-40B4-BE49-F238E27FC236}">
                <a16:creationId xmlns:a16="http://schemas.microsoft.com/office/drawing/2014/main" id="{2E57A7EB-C222-4BC6-986B-120F3B7CAC43}"/>
              </a:ext>
            </a:extLst>
          </p:cNvPr>
          <p:cNvSpPr/>
          <p:nvPr/>
        </p:nvSpPr>
        <p:spPr>
          <a:xfrm>
            <a:off x="3597728" y="4105937"/>
            <a:ext cx="4898571" cy="4114800"/>
          </a:xfrm>
          <a:custGeom>
            <a:avLst/>
            <a:gdLst/>
            <a:ahLst/>
            <a:cxnLst/>
            <a:rect l="l" t="t" r="r" b="b"/>
            <a:pathLst>
              <a:path w="4898571" h="4114800">
                <a:moveTo>
                  <a:pt x="0" y="0"/>
                </a:moveTo>
                <a:lnTo>
                  <a:pt x="4898571" y="0"/>
                </a:lnTo>
                <a:lnTo>
                  <a:pt x="4898571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  <a:ln>
            <a:noFill/>
          </a:ln>
          <a:effectLst>
            <a:softEdge rad="0"/>
          </a:effectLst>
        </p:spPr>
        <p:txBody>
          <a:bodyPr/>
          <a:lstStyle/>
          <a:p>
            <a:endParaRPr lang="de-DE"/>
          </a:p>
        </p:txBody>
      </p:sp>
      <p:sp>
        <p:nvSpPr>
          <p:cNvPr id="3" name="Freeform 3">
            <a:extLst>
              <a:ext uri="{FF2B5EF4-FFF2-40B4-BE49-F238E27FC236}">
                <a16:creationId xmlns:a16="http://schemas.microsoft.com/office/drawing/2014/main" id="{4BA56A8D-6DCA-4B5B-A3FE-4972550D3814}"/>
              </a:ext>
            </a:extLst>
          </p:cNvPr>
          <p:cNvSpPr/>
          <p:nvPr/>
        </p:nvSpPr>
        <p:spPr>
          <a:xfrm>
            <a:off x="8185862" y="3898292"/>
            <a:ext cx="4806594" cy="4742506"/>
          </a:xfrm>
          <a:custGeom>
            <a:avLst/>
            <a:gdLst/>
            <a:ahLst/>
            <a:cxnLst/>
            <a:rect l="l" t="t" r="r" b="b"/>
            <a:pathLst>
              <a:path w="4806594" h="4742506">
                <a:moveTo>
                  <a:pt x="0" y="0"/>
                </a:moveTo>
                <a:lnTo>
                  <a:pt x="4806594" y="0"/>
                </a:lnTo>
                <a:lnTo>
                  <a:pt x="4806594" y="4742506"/>
                </a:lnTo>
                <a:lnTo>
                  <a:pt x="0" y="4742506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/>
          <a:p>
            <a:endParaRPr lang="de-DE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B045CC2F-BC3A-4F5E-8E33-3546F1D971CF}"/>
              </a:ext>
            </a:extLst>
          </p:cNvPr>
          <p:cNvSpPr txBox="1"/>
          <p:nvPr/>
        </p:nvSpPr>
        <p:spPr>
          <a:xfrm>
            <a:off x="114725" y="3141672"/>
            <a:ext cx="4519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800" dirty="0">
                <a:latin typeface="Chalkboard" panose="03050602040202020205" pitchFamily="66" charset="77"/>
              </a:rPr>
              <a:t>Super gemacht!</a:t>
            </a:r>
          </a:p>
        </p:txBody>
      </p:sp>
      <p:pic>
        <p:nvPicPr>
          <p:cNvPr id="15" name="Grafik 14" descr="Ein Bild, das Kreis, gelb, Astronomie, Kreativität enthält.&#10;&#10;KI-generierte Inhalte können fehlerhaft sein.">
            <a:extLst>
              <a:ext uri="{FF2B5EF4-FFF2-40B4-BE49-F238E27FC236}">
                <a16:creationId xmlns:a16="http://schemas.microsoft.com/office/drawing/2014/main" id="{DC045E82-0E32-41B3-B2F2-09E8C5A6132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1218" y="1229880"/>
            <a:ext cx="5838108" cy="3823583"/>
          </a:xfrm>
          <a:prstGeom prst="rect">
            <a:avLst/>
          </a:prstGeom>
        </p:spPr>
      </p:pic>
      <p:sp>
        <p:nvSpPr>
          <p:cNvPr id="16" name="Textfeld 15">
            <a:extLst>
              <a:ext uri="{FF2B5EF4-FFF2-40B4-BE49-F238E27FC236}">
                <a16:creationId xmlns:a16="http://schemas.microsoft.com/office/drawing/2014/main" id="{3147B870-C167-4660-9D8E-B1CCBC8B6236}"/>
              </a:ext>
            </a:extLst>
          </p:cNvPr>
          <p:cNvSpPr txBox="1"/>
          <p:nvPr/>
        </p:nvSpPr>
        <p:spPr>
          <a:xfrm>
            <a:off x="12649200" y="2351611"/>
            <a:ext cx="462623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000" dirty="0">
                <a:latin typeface="Chalkboard" panose="03050602040202020205" pitchFamily="66" charset="77"/>
              </a:rPr>
              <a:t>Auch wir waren in der Zwischenzeit fleißig.</a:t>
            </a:r>
          </a:p>
        </p:txBody>
      </p:sp>
    </p:spTree>
    <p:extLst>
      <p:ext uri="{BB962C8B-B14F-4D97-AF65-F5344CB8AC3E}">
        <p14:creationId xmlns:p14="http://schemas.microsoft.com/office/powerpoint/2010/main" val="25875519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 descr="Ein Bild, das Kreis, Grafiken, Kreativität enthält.&#10;&#10;KI-generierte Inhalte können fehlerhaft sein.">
            <a:extLst>
              <a:ext uri="{FF2B5EF4-FFF2-40B4-BE49-F238E27FC236}">
                <a16:creationId xmlns:a16="http://schemas.microsoft.com/office/drawing/2014/main" id="{F8A1C822-565A-441A-A08E-825575513B6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533400" y="1072638"/>
            <a:ext cx="6253002" cy="3973718"/>
          </a:xfrm>
          <a:prstGeom prst="rect">
            <a:avLst/>
          </a:prstGeom>
        </p:spPr>
      </p:pic>
      <p:sp>
        <p:nvSpPr>
          <p:cNvPr id="2" name="Freeform 2">
            <a:extLst>
              <a:ext uri="{FF2B5EF4-FFF2-40B4-BE49-F238E27FC236}">
                <a16:creationId xmlns:a16="http://schemas.microsoft.com/office/drawing/2014/main" id="{2E57A7EB-C222-4BC6-986B-120F3B7CAC43}"/>
              </a:ext>
            </a:extLst>
          </p:cNvPr>
          <p:cNvSpPr/>
          <p:nvPr/>
        </p:nvSpPr>
        <p:spPr>
          <a:xfrm>
            <a:off x="3597728" y="4105937"/>
            <a:ext cx="4898571" cy="4114800"/>
          </a:xfrm>
          <a:custGeom>
            <a:avLst/>
            <a:gdLst/>
            <a:ahLst/>
            <a:cxnLst/>
            <a:rect l="l" t="t" r="r" b="b"/>
            <a:pathLst>
              <a:path w="4898571" h="4114800">
                <a:moveTo>
                  <a:pt x="0" y="0"/>
                </a:moveTo>
                <a:lnTo>
                  <a:pt x="4898571" y="0"/>
                </a:lnTo>
                <a:lnTo>
                  <a:pt x="4898571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  <a:ln>
            <a:noFill/>
          </a:ln>
          <a:effectLst>
            <a:softEdge rad="0"/>
          </a:effectLst>
        </p:spPr>
        <p:txBody>
          <a:bodyPr/>
          <a:lstStyle/>
          <a:p>
            <a:endParaRPr lang="de-DE"/>
          </a:p>
        </p:txBody>
      </p:sp>
      <p:sp>
        <p:nvSpPr>
          <p:cNvPr id="3" name="Freeform 3">
            <a:extLst>
              <a:ext uri="{FF2B5EF4-FFF2-40B4-BE49-F238E27FC236}">
                <a16:creationId xmlns:a16="http://schemas.microsoft.com/office/drawing/2014/main" id="{4BA56A8D-6DCA-4B5B-A3FE-4972550D3814}"/>
              </a:ext>
            </a:extLst>
          </p:cNvPr>
          <p:cNvSpPr/>
          <p:nvPr/>
        </p:nvSpPr>
        <p:spPr>
          <a:xfrm>
            <a:off x="8185862" y="3898292"/>
            <a:ext cx="4806594" cy="4742506"/>
          </a:xfrm>
          <a:custGeom>
            <a:avLst/>
            <a:gdLst/>
            <a:ahLst/>
            <a:cxnLst/>
            <a:rect l="l" t="t" r="r" b="b"/>
            <a:pathLst>
              <a:path w="4806594" h="4742506">
                <a:moveTo>
                  <a:pt x="0" y="0"/>
                </a:moveTo>
                <a:lnTo>
                  <a:pt x="4806594" y="0"/>
                </a:lnTo>
                <a:lnTo>
                  <a:pt x="4806594" y="4742506"/>
                </a:lnTo>
                <a:lnTo>
                  <a:pt x="0" y="4742506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/>
          <a:p>
            <a:endParaRPr lang="de-DE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B045CC2F-BC3A-4F5E-8E33-3546F1D971CF}"/>
              </a:ext>
            </a:extLst>
          </p:cNvPr>
          <p:cNvSpPr txBox="1"/>
          <p:nvPr/>
        </p:nvSpPr>
        <p:spPr>
          <a:xfrm>
            <a:off x="-423057" y="2136511"/>
            <a:ext cx="53340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400" dirty="0">
                <a:latin typeface="Chalkboard" panose="03050602040202020205" pitchFamily="66" charset="77"/>
              </a:rPr>
              <a:t>Ohne Strom wäre mein Leben jedenfalls ganz anders!</a:t>
            </a:r>
          </a:p>
        </p:txBody>
      </p:sp>
      <p:pic>
        <p:nvPicPr>
          <p:cNvPr id="15" name="Grafik 14" descr="Ein Bild, das Kreis, gelb, Astronomie, Kreativität enthält.&#10;&#10;KI-generierte Inhalte können fehlerhaft sein.">
            <a:extLst>
              <a:ext uri="{FF2B5EF4-FFF2-40B4-BE49-F238E27FC236}">
                <a16:creationId xmlns:a16="http://schemas.microsoft.com/office/drawing/2014/main" id="{DC045E82-0E32-41B3-B2F2-09E8C5A6132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1218" y="1229880"/>
            <a:ext cx="5838108" cy="3823583"/>
          </a:xfrm>
          <a:prstGeom prst="rect">
            <a:avLst/>
          </a:prstGeom>
        </p:spPr>
      </p:pic>
      <p:sp>
        <p:nvSpPr>
          <p:cNvPr id="16" name="Textfeld 15">
            <a:extLst>
              <a:ext uri="{FF2B5EF4-FFF2-40B4-BE49-F238E27FC236}">
                <a16:creationId xmlns:a16="http://schemas.microsoft.com/office/drawing/2014/main" id="{3147B870-C167-4660-9D8E-B1CCBC8B6236}"/>
              </a:ext>
            </a:extLst>
          </p:cNvPr>
          <p:cNvSpPr txBox="1"/>
          <p:nvPr/>
        </p:nvSpPr>
        <p:spPr>
          <a:xfrm>
            <a:off x="12649200" y="2351611"/>
            <a:ext cx="462623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000" dirty="0">
                <a:latin typeface="Chalkboard" panose="03050602040202020205" pitchFamily="66" charset="77"/>
              </a:rPr>
              <a:t>Ich hoffe ihr hattet Spaß und konntet viel lernen!</a:t>
            </a:r>
          </a:p>
        </p:txBody>
      </p:sp>
    </p:spTree>
    <p:extLst>
      <p:ext uri="{BB962C8B-B14F-4D97-AF65-F5344CB8AC3E}">
        <p14:creationId xmlns:p14="http://schemas.microsoft.com/office/powerpoint/2010/main" val="30666129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103EDD-4CFC-846E-E285-F8AB6DF642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61B66CEE-5D8B-B297-6052-BC7CB7C56FD4}"/>
              </a:ext>
            </a:extLst>
          </p:cNvPr>
          <p:cNvSpPr/>
          <p:nvPr/>
        </p:nvSpPr>
        <p:spPr>
          <a:xfrm>
            <a:off x="3780408" y="4384198"/>
            <a:ext cx="4898571" cy="4114800"/>
          </a:xfrm>
          <a:custGeom>
            <a:avLst/>
            <a:gdLst/>
            <a:ahLst/>
            <a:cxnLst/>
            <a:rect l="l" t="t" r="r" b="b"/>
            <a:pathLst>
              <a:path w="4898571" h="4114800">
                <a:moveTo>
                  <a:pt x="0" y="0"/>
                </a:moveTo>
                <a:lnTo>
                  <a:pt x="4898571" y="0"/>
                </a:lnTo>
                <a:lnTo>
                  <a:pt x="4898571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de-DE"/>
          </a:p>
        </p:txBody>
      </p:sp>
      <p:sp>
        <p:nvSpPr>
          <p:cNvPr id="3" name="Freeform 3">
            <a:extLst>
              <a:ext uri="{FF2B5EF4-FFF2-40B4-BE49-F238E27FC236}">
                <a16:creationId xmlns:a16="http://schemas.microsoft.com/office/drawing/2014/main" id="{B881E138-82B8-B00B-0F6C-54B0550A3284}"/>
              </a:ext>
            </a:extLst>
          </p:cNvPr>
          <p:cNvSpPr/>
          <p:nvPr/>
        </p:nvSpPr>
        <p:spPr>
          <a:xfrm>
            <a:off x="8299808" y="4070345"/>
            <a:ext cx="4806594" cy="4742506"/>
          </a:xfrm>
          <a:custGeom>
            <a:avLst/>
            <a:gdLst/>
            <a:ahLst/>
            <a:cxnLst/>
            <a:rect l="l" t="t" r="r" b="b"/>
            <a:pathLst>
              <a:path w="4806594" h="4742506">
                <a:moveTo>
                  <a:pt x="0" y="0"/>
                </a:moveTo>
                <a:lnTo>
                  <a:pt x="4806594" y="0"/>
                </a:lnTo>
                <a:lnTo>
                  <a:pt x="4806594" y="4742506"/>
                </a:lnTo>
                <a:lnTo>
                  <a:pt x="0" y="474250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de-DE"/>
          </a:p>
        </p:txBody>
      </p:sp>
      <p:pic>
        <p:nvPicPr>
          <p:cNvPr id="5" name="Grafik 4" descr="Ein Bild, das Kreis, gelb, Astronomie, Kreativität enthält.&#10;&#10;KI-generierte Inhalte können fehlerhaft sein.">
            <a:extLst>
              <a:ext uri="{FF2B5EF4-FFF2-40B4-BE49-F238E27FC236}">
                <a16:creationId xmlns:a16="http://schemas.microsoft.com/office/drawing/2014/main" id="{298CE600-A5E0-D690-FA6A-5C9BB4B11A3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15800" y="1548517"/>
            <a:ext cx="5181600" cy="3393613"/>
          </a:xfrm>
          <a:prstGeom prst="rect">
            <a:avLst/>
          </a:prstGeom>
        </p:spPr>
      </p:pic>
      <p:pic>
        <p:nvPicPr>
          <p:cNvPr id="7" name="Grafik 6" descr="Ein Bild, das Kreis, Grafiken, Kreativität enthält.&#10;&#10;KI-generierte Inhalte können fehlerhaft sein.">
            <a:extLst>
              <a:ext uri="{FF2B5EF4-FFF2-40B4-BE49-F238E27FC236}">
                <a16:creationId xmlns:a16="http://schemas.microsoft.com/office/drawing/2014/main" id="{F12BD934-4964-8ECE-B6AD-33CE4E8CF1D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1850647"/>
            <a:ext cx="5181600" cy="3292853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BD79ED62-61CA-82EA-5818-93B6D2887128}"/>
              </a:ext>
            </a:extLst>
          </p:cNvPr>
          <p:cNvSpPr txBox="1"/>
          <p:nvPr/>
        </p:nvSpPr>
        <p:spPr>
          <a:xfrm>
            <a:off x="590963" y="2527577"/>
            <a:ext cx="361099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000" dirty="0">
                <a:latin typeface="Chalkboard" panose="03050602040202020205" pitchFamily="66" charset="77"/>
              </a:rPr>
              <a:t>Hallo, ich bin </a:t>
            </a:r>
            <a:r>
              <a:rPr lang="de-DE" sz="4000" dirty="0" err="1">
                <a:latin typeface="Chalkboard" panose="03050602040202020205" pitchFamily="66" charset="77"/>
              </a:rPr>
              <a:t>Ennie</a:t>
            </a:r>
            <a:r>
              <a:rPr lang="de-DE" sz="4000" dirty="0">
                <a:latin typeface="Chalkboard" panose="03050602040202020205" pitchFamily="66" charset="77"/>
              </a:rPr>
              <a:t> und das ist Elo! 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DE2B4EAA-4122-85DA-212B-64A80165EAB5}"/>
              </a:ext>
            </a:extLst>
          </p:cNvPr>
          <p:cNvSpPr txBox="1"/>
          <p:nvPr/>
        </p:nvSpPr>
        <p:spPr>
          <a:xfrm>
            <a:off x="13153008" y="2366308"/>
            <a:ext cx="361099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000" dirty="0">
                <a:latin typeface="Chalkboard" panose="03050602040202020205" pitchFamily="66" charset="77"/>
              </a:rPr>
              <a:t>Wir besuchen euch heute in der Schule!</a:t>
            </a:r>
          </a:p>
        </p:txBody>
      </p:sp>
    </p:spTree>
    <p:extLst>
      <p:ext uri="{BB962C8B-B14F-4D97-AF65-F5344CB8AC3E}">
        <p14:creationId xmlns:p14="http://schemas.microsoft.com/office/powerpoint/2010/main" val="13257983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DEE649-C419-E7EF-22D0-916C82B515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918FD3AB-AC1C-F1B6-D8D6-40606838CAC0}"/>
              </a:ext>
            </a:extLst>
          </p:cNvPr>
          <p:cNvSpPr/>
          <p:nvPr/>
        </p:nvSpPr>
        <p:spPr>
          <a:xfrm>
            <a:off x="3780408" y="4384198"/>
            <a:ext cx="4898571" cy="4114800"/>
          </a:xfrm>
          <a:custGeom>
            <a:avLst/>
            <a:gdLst/>
            <a:ahLst/>
            <a:cxnLst/>
            <a:rect l="l" t="t" r="r" b="b"/>
            <a:pathLst>
              <a:path w="4898571" h="4114800">
                <a:moveTo>
                  <a:pt x="0" y="0"/>
                </a:moveTo>
                <a:lnTo>
                  <a:pt x="4898571" y="0"/>
                </a:lnTo>
                <a:lnTo>
                  <a:pt x="4898571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de-DE"/>
          </a:p>
        </p:txBody>
      </p:sp>
      <p:sp>
        <p:nvSpPr>
          <p:cNvPr id="3" name="Freeform 3">
            <a:extLst>
              <a:ext uri="{FF2B5EF4-FFF2-40B4-BE49-F238E27FC236}">
                <a16:creationId xmlns:a16="http://schemas.microsoft.com/office/drawing/2014/main" id="{58AAB407-48D1-B308-FC61-CA033AF25ECE}"/>
              </a:ext>
            </a:extLst>
          </p:cNvPr>
          <p:cNvSpPr/>
          <p:nvPr/>
        </p:nvSpPr>
        <p:spPr>
          <a:xfrm>
            <a:off x="8299808" y="4070345"/>
            <a:ext cx="4806594" cy="4742506"/>
          </a:xfrm>
          <a:custGeom>
            <a:avLst/>
            <a:gdLst/>
            <a:ahLst/>
            <a:cxnLst/>
            <a:rect l="l" t="t" r="r" b="b"/>
            <a:pathLst>
              <a:path w="4806594" h="4742506">
                <a:moveTo>
                  <a:pt x="0" y="0"/>
                </a:moveTo>
                <a:lnTo>
                  <a:pt x="4806594" y="0"/>
                </a:lnTo>
                <a:lnTo>
                  <a:pt x="4806594" y="4742506"/>
                </a:lnTo>
                <a:lnTo>
                  <a:pt x="0" y="474250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de-DE"/>
          </a:p>
        </p:txBody>
      </p:sp>
      <p:pic>
        <p:nvPicPr>
          <p:cNvPr id="5" name="Grafik 4" descr="Ein Bild, das Kreis, gelb, Astronomie, Kreativität enthält.&#10;&#10;KI-generierte Inhalte können fehlerhaft sein.">
            <a:extLst>
              <a:ext uri="{FF2B5EF4-FFF2-40B4-BE49-F238E27FC236}">
                <a16:creationId xmlns:a16="http://schemas.microsoft.com/office/drawing/2014/main" id="{A9763404-10AF-506C-A61A-D55092C0F19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15800" y="1548517"/>
            <a:ext cx="5181600" cy="3393613"/>
          </a:xfrm>
          <a:prstGeom prst="rect">
            <a:avLst/>
          </a:prstGeom>
        </p:spPr>
      </p:pic>
      <p:pic>
        <p:nvPicPr>
          <p:cNvPr id="7" name="Grafik 6" descr="Ein Bild, das Kreis, Grafiken, Kreativität enthält.&#10;&#10;KI-generierte Inhalte können fehlerhaft sein.">
            <a:extLst>
              <a:ext uri="{FF2B5EF4-FFF2-40B4-BE49-F238E27FC236}">
                <a16:creationId xmlns:a16="http://schemas.microsoft.com/office/drawing/2014/main" id="{74892B57-D869-58F6-2E8D-23767C08C4F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1850647"/>
            <a:ext cx="5181600" cy="3292853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E78AF2FF-2A3B-DDAA-434B-73080EA5A6E5}"/>
              </a:ext>
            </a:extLst>
          </p:cNvPr>
          <p:cNvSpPr txBox="1"/>
          <p:nvPr/>
        </p:nvSpPr>
        <p:spPr>
          <a:xfrm>
            <a:off x="343587" y="2705100"/>
            <a:ext cx="394572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000" dirty="0">
                <a:latin typeface="Chalkboard" panose="03050602040202020205" pitchFamily="66" charset="77"/>
              </a:rPr>
              <a:t>Wofür benötigt ihr im Alltag Energie?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5006A62D-BD87-A7AF-09FC-EA60F0F81FEF}"/>
              </a:ext>
            </a:extLst>
          </p:cNvPr>
          <p:cNvSpPr txBox="1"/>
          <p:nvPr/>
        </p:nvSpPr>
        <p:spPr>
          <a:xfrm>
            <a:off x="13106402" y="2275827"/>
            <a:ext cx="376938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000" dirty="0">
                <a:latin typeface="Chalkboard" panose="03050602040202020205" pitchFamily="66" charset="77"/>
              </a:rPr>
              <a:t>Geht euren Tagesablauf durch.</a:t>
            </a:r>
          </a:p>
        </p:txBody>
      </p:sp>
    </p:spTree>
    <p:extLst>
      <p:ext uri="{BB962C8B-B14F-4D97-AF65-F5344CB8AC3E}">
        <p14:creationId xmlns:p14="http://schemas.microsoft.com/office/powerpoint/2010/main" val="13324849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3">
            <a:extLst>
              <a:ext uri="{FF2B5EF4-FFF2-40B4-BE49-F238E27FC236}">
                <a16:creationId xmlns:a16="http://schemas.microsoft.com/office/drawing/2014/main" id="{D7F0F984-3FE5-49FA-A3B9-B123F1767AF9}"/>
              </a:ext>
            </a:extLst>
          </p:cNvPr>
          <p:cNvSpPr/>
          <p:nvPr/>
        </p:nvSpPr>
        <p:spPr>
          <a:xfrm>
            <a:off x="8299808" y="4070345"/>
            <a:ext cx="4806594" cy="4742506"/>
          </a:xfrm>
          <a:custGeom>
            <a:avLst/>
            <a:gdLst/>
            <a:ahLst/>
            <a:cxnLst/>
            <a:rect l="l" t="t" r="r" b="b"/>
            <a:pathLst>
              <a:path w="4806594" h="4742506">
                <a:moveTo>
                  <a:pt x="0" y="0"/>
                </a:moveTo>
                <a:lnTo>
                  <a:pt x="4806594" y="0"/>
                </a:lnTo>
                <a:lnTo>
                  <a:pt x="4806594" y="4742506"/>
                </a:lnTo>
                <a:lnTo>
                  <a:pt x="0" y="474250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de-DE"/>
          </a:p>
        </p:txBody>
      </p:sp>
      <p:pic>
        <p:nvPicPr>
          <p:cNvPr id="3" name="Grafik 2" descr="Ein Bild, das Kreis, gelb, Astronomie, Kreativität enthält.&#10;&#10;KI-generierte Inhalte können fehlerhaft sein.">
            <a:extLst>
              <a:ext uri="{FF2B5EF4-FFF2-40B4-BE49-F238E27FC236}">
                <a16:creationId xmlns:a16="http://schemas.microsoft.com/office/drawing/2014/main" id="{E889C438-471F-468B-8EAD-4AF5CB2234E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15800" y="1548517"/>
            <a:ext cx="5838108" cy="3823583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3E975BF7-2DF3-49B7-B691-E7E19EC64FCC}"/>
              </a:ext>
            </a:extLst>
          </p:cNvPr>
          <p:cNvSpPr txBox="1"/>
          <p:nvPr/>
        </p:nvSpPr>
        <p:spPr>
          <a:xfrm>
            <a:off x="13639800" y="2583145"/>
            <a:ext cx="3352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5400" dirty="0"/>
              <a:t>Warum ist das so?</a:t>
            </a:r>
            <a:endParaRPr lang="de-DE" sz="5400" dirty="0">
              <a:latin typeface="Chalkboard" panose="03050602040202020205" pitchFamily="66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4741084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57893A-E38A-F7B5-BB39-7897B8AB32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FC0EF917-E832-CA8A-A26D-0042BC53DAB5}"/>
              </a:ext>
            </a:extLst>
          </p:cNvPr>
          <p:cNvSpPr/>
          <p:nvPr/>
        </p:nvSpPr>
        <p:spPr>
          <a:xfrm>
            <a:off x="7215402" y="4255829"/>
            <a:ext cx="4898571" cy="4114800"/>
          </a:xfrm>
          <a:custGeom>
            <a:avLst/>
            <a:gdLst/>
            <a:ahLst/>
            <a:cxnLst/>
            <a:rect l="l" t="t" r="r" b="b"/>
            <a:pathLst>
              <a:path w="4898571" h="4114800">
                <a:moveTo>
                  <a:pt x="0" y="0"/>
                </a:moveTo>
                <a:lnTo>
                  <a:pt x="4898571" y="0"/>
                </a:lnTo>
                <a:lnTo>
                  <a:pt x="4898571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de-DE"/>
          </a:p>
        </p:txBody>
      </p:sp>
      <p:sp>
        <p:nvSpPr>
          <p:cNvPr id="3" name="Freeform 3">
            <a:extLst>
              <a:ext uri="{FF2B5EF4-FFF2-40B4-BE49-F238E27FC236}">
                <a16:creationId xmlns:a16="http://schemas.microsoft.com/office/drawing/2014/main" id="{25E62BBF-61AF-85B1-F6D2-CEB3A3F78830}"/>
              </a:ext>
            </a:extLst>
          </p:cNvPr>
          <p:cNvSpPr/>
          <p:nvPr/>
        </p:nvSpPr>
        <p:spPr>
          <a:xfrm>
            <a:off x="11734802" y="3941976"/>
            <a:ext cx="4806594" cy="4742506"/>
          </a:xfrm>
          <a:custGeom>
            <a:avLst/>
            <a:gdLst/>
            <a:ahLst/>
            <a:cxnLst/>
            <a:rect l="l" t="t" r="r" b="b"/>
            <a:pathLst>
              <a:path w="4806594" h="4742506">
                <a:moveTo>
                  <a:pt x="0" y="0"/>
                </a:moveTo>
                <a:lnTo>
                  <a:pt x="4806594" y="0"/>
                </a:lnTo>
                <a:lnTo>
                  <a:pt x="4806594" y="4742506"/>
                </a:lnTo>
                <a:lnTo>
                  <a:pt x="0" y="474250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de-DE"/>
          </a:p>
        </p:txBody>
      </p:sp>
      <p:pic>
        <p:nvPicPr>
          <p:cNvPr id="7" name="Grafik 6" descr="Ein Bild, das Kreis, Grafiken, Kreativität enthält.&#10;&#10;KI-generierte Inhalte können fehlerhaft sein.">
            <a:extLst>
              <a:ext uri="{FF2B5EF4-FFF2-40B4-BE49-F238E27FC236}">
                <a16:creationId xmlns:a16="http://schemas.microsoft.com/office/drawing/2014/main" id="{2C9ECDFA-4007-93F4-27BE-CDA5A5AEC69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25355" y="2006549"/>
            <a:ext cx="6553200" cy="4164491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EBFBAFE0-E891-BD84-3569-58C179EC5736}"/>
              </a:ext>
            </a:extLst>
          </p:cNvPr>
          <p:cNvSpPr txBox="1"/>
          <p:nvPr/>
        </p:nvSpPr>
        <p:spPr>
          <a:xfrm>
            <a:off x="1746604" y="2933700"/>
            <a:ext cx="44196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000" dirty="0">
                <a:latin typeface="Chalkboard" panose="03050602040202020205" pitchFamily="66" charset="77"/>
              </a:rPr>
              <a:t>Hört euch unsere Erklärung in der Audioaufnahme gut an!</a:t>
            </a:r>
          </a:p>
        </p:txBody>
      </p:sp>
    </p:spTree>
    <p:extLst>
      <p:ext uri="{BB962C8B-B14F-4D97-AF65-F5344CB8AC3E}">
        <p14:creationId xmlns:p14="http://schemas.microsoft.com/office/powerpoint/2010/main" val="38690854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F4F1F58E-49A1-4EFB-AE8E-228B7A6CFCDA}"/>
              </a:ext>
            </a:extLst>
          </p:cNvPr>
          <p:cNvSpPr/>
          <p:nvPr/>
        </p:nvSpPr>
        <p:spPr>
          <a:xfrm>
            <a:off x="3810000" y="3771900"/>
            <a:ext cx="4898571" cy="4114800"/>
          </a:xfrm>
          <a:custGeom>
            <a:avLst/>
            <a:gdLst/>
            <a:ahLst/>
            <a:cxnLst/>
            <a:rect l="l" t="t" r="r" b="b"/>
            <a:pathLst>
              <a:path w="4898571" h="4114800">
                <a:moveTo>
                  <a:pt x="0" y="0"/>
                </a:moveTo>
                <a:lnTo>
                  <a:pt x="4898571" y="0"/>
                </a:lnTo>
                <a:lnTo>
                  <a:pt x="4898571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de-DE"/>
          </a:p>
        </p:txBody>
      </p:sp>
      <p:pic>
        <p:nvPicPr>
          <p:cNvPr id="3" name="Grafik 2" descr="Ein Bild, das Kreis, Grafiken, Kreativität enthält.&#10;&#10;KI-generierte Inhalte können fehlerhaft sein.">
            <a:extLst>
              <a:ext uri="{FF2B5EF4-FFF2-40B4-BE49-F238E27FC236}">
                <a16:creationId xmlns:a16="http://schemas.microsoft.com/office/drawing/2014/main" id="{A004D90F-9FE2-44E3-AE4C-925084E6EE2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81000" y="1211073"/>
            <a:ext cx="5181600" cy="3292853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857CA630-9182-4941-8EC2-512E5F0D9F41}"/>
              </a:ext>
            </a:extLst>
          </p:cNvPr>
          <p:cNvSpPr txBox="1"/>
          <p:nvPr/>
        </p:nvSpPr>
        <p:spPr>
          <a:xfrm>
            <a:off x="609600" y="2202240"/>
            <a:ext cx="422841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>
                <a:latin typeface="Chalkboard" panose="03050602040202020205" pitchFamily="66" charset="77"/>
              </a:rPr>
              <a:t>Was davon stimmt? Kreuzt die richtigen Aussagen an!</a:t>
            </a:r>
          </a:p>
        </p:txBody>
      </p:sp>
    </p:spTree>
    <p:extLst>
      <p:ext uri="{BB962C8B-B14F-4D97-AF65-F5344CB8AC3E}">
        <p14:creationId xmlns:p14="http://schemas.microsoft.com/office/powerpoint/2010/main" val="27965040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BFC7C0-B199-0EB0-BF2B-B6B4EB2C3D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0E977F3B-2E9F-A931-526A-11C40E99DAC0}"/>
              </a:ext>
            </a:extLst>
          </p:cNvPr>
          <p:cNvSpPr/>
          <p:nvPr/>
        </p:nvSpPr>
        <p:spPr>
          <a:xfrm>
            <a:off x="3780408" y="4384198"/>
            <a:ext cx="4898571" cy="4114800"/>
          </a:xfrm>
          <a:custGeom>
            <a:avLst/>
            <a:gdLst/>
            <a:ahLst/>
            <a:cxnLst/>
            <a:rect l="l" t="t" r="r" b="b"/>
            <a:pathLst>
              <a:path w="4898571" h="4114800">
                <a:moveTo>
                  <a:pt x="0" y="0"/>
                </a:moveTo>
                <a:lnTo>
                  <a:pt x="4898571" y="0"/>
                </a:lnTo>
                <a:lnTo>
                  <a:pt x="4898571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de-DE"/>
          </a:p>
        </p:txBody>
      </p:sp>
      <p:sp>
        <p:nvSpPr>
          <p:cNvPr id="3" name="Freeform 3">
            <a:extLst>
              <a:ext uri="{FF2B5EF4-FFF2-40B4-BE49-F238E27FC236}">
                <a16:creationId xmlns:a16="http://schemas.microsoft.com/office/drawing/2014/main" id="{57FEF18F-7B06-77CF-BB1E-024022FF893C}"/>
              </a:ext>
            </a:extLst>
          </p:cNvPr>
          <p:cNvSpPr/>
          <p:nvPr/>
        </p:nvSpPr>
        <p:spPr>
          <a:xfrm>
            <a:off x="8299808" y="4070345"/>
            <a:ext cx="4806594" cy="4742506"/>
          </a:xfrm>
          <a:custGeom>
            <a:avLst/>
            <a:gdLst/>
            <a:ahLst/>
            <a:cxnLst/>
            <a:rect l="l" t="t" r="r" b="b"/>
            <a:pathLst>
              <a:path w="4806594" h="4742506">
                <a:moveTo>
                  <a:pt x="0" y="0"/>
                </a:moveTo>
                <a:lnTo>
                  <a:pt x="4806594" y="0"/>
                </a:lnTo>
                <a:lnTo>
                  <a:pt x="4806594" y="4742506"/>
                </a:lnTo>
                <a:lnTo>
                  <a:pt x="0" y="474250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de-DE"/>
          </a:p>
        </p:txBody>
      </p:sp>
      <p:pic>
        <p:nvPicPr>
          <p:cNvPr id="5" name="Grafik 4" descr="Ein Bild, das Kreis, gelb, Astronomie, Kreativität enthält.&#10;&#10;KI-generierte Inhalte können fehlerhaft sein.">
            <a:extLst>
              <a:ext uri="{FF2B5EF4-FFF2-40B4-BE49-F238E27FC236}">
                <a16:creationId xmlns:a16="http://schemas.microsoft.com/office/drawing/2014/main" id="{339D42D0-CC4A-D1C5-C0DB-051D4106100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15800" y="1548517"/>
            <a:ext cx="5838108" cy="3823583"/>
          </a:xfrm>
          <a:prstGeom prst="rect">
            <a:avLst/>
          </a:prstGeom>
        </p:spPr>
      </p:pic>
      <p:pic>
        <p:nvPicPr>
          <p:cNvPr id="7" name="Grafik 6" descr="Ein Bild, das Kreis, Grafiken, Kreativität enthält.&#10;&#10;KI-generierte Inhalte können fehlerhaft sein.">
            <a:extLst>
              <a:ext uri="{FF2B5EF4-FFF2-40B4-BE49-F238E27FC236}">
                <a16:creationId xmlns:a16="http://schemas.microsoft.com/office/drawing/2014/main" id="{FF58908B-24A3-B145-1566-F4C8031B930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1880438"/>
            <a:ext cx="5181600" cy="3292853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14E7B9FF-EEF3-64FD-5371-56B53FCECF24}"/>
              </a:ext>
            </a:extLst>
          </p:cNvPr>
          <p:cNvSpPr txBox="1"/>
          <p:nvPr/>
        </p:nvSpPr>
        <p:spPr>
          <a:xfrm>
            <a:off x="343587" y="2527577"/>
            <a:ext cx="382863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000" dirty="0">
                <a:latin typeface="Chalkboard" panose="03050602040202020205" pitchFamily="66" charset="77"/>
              </a:rPr>
              <a:t>Schauen wir uns bei euch in der Schule um.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8C1EA0AE-F2E7-5C7F-1BB0-E5AB474CB66A}"/>
              </a:ext>
            </a:extLst>
          </p:cNvPr>
          <p:cNvSpPr txBox="1"/>
          <p:nvPr/>
        </p:nvSpPr>
        <p:spPr>
          <a:xfrm>
            <a:off x="13606426" y="2183035"/>
            <a:ext cx="361099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000" dirty="0">
                <a:latin typeface="Chalkboard" panose="03050602040202020205" pitchFamily="66" charset="77"/>
              </a:rPr>
              <a:t>Gemeinsam finden wir bestimmt drei Gegenstände.</a:t>
            </a:r>
          </a:p>
        </p:txBody>
      </p:sp>
    </p:spTree>
    <p:extLst>
      <p:ext uri="{BB962C8B-B14F-4D97-AF65-F5344CB8AC3E}">
        <p14:creationId xmlns:p14="http://schemas.microsoft.com/office/powerpoint/2010/main" val="36633157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F4F1F58E-49A1-4EFB-AE8E-228B7A6CFCDA}"/>
              </a:ext>
            </a:extLst>
          </p:cNvPr>
          <p:cNvSpPr/>
          <p:nvPr/>
        </p:nvSpPr>
        <p:spPr>
          <a:xfrm>
            <a:off x="3810000" y="3771900"/>
            <a:ext cx="4898571" cy="4114800"/>
          </a:xfrm>
          <a:custGeom>
            <a:avLst/>
            <a:gdLst/>
            <a:ahLst/>
            <a:cxnLst/>
            <a:rect l="l" t="t" r="r" b="b"/>
            <a:pathLst>
              <a:path w="4898571" h="4114800">
                <a:moveTo>
                  <a:pt x="0" y="0"/>
                </a:moveTo>
                <a:lnTo>
                  <a:pt x="4898571" y="0"/>
                </a:lnTo>
                <a:lnTo>
                  <a:pt x="4898571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de-DE"/>
          </a:p>
        </p:txBody>
      </p:sp>
      <p:pic>
        <p:nvPicPr>
          <p:cNvPr id="3" name="Grafik 2" descr="Ein Bild, das Kreis, Grafiken, Kreativität enthält.&#10;&#10;KI-generierte Inhalte können fehlerhaft sein.">
            <a:extLst>
              <a:ext uri="{FF2B5EF4-FFF2-40B4-BE49-F238E27FC236}">
                <a16:creationId xmlns:a16="http://schemas.microsoft.com/office/drawing/2014/main" id="{A004D90F-9FE2-44E3-AE4C-925084E6EE2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81000" y="1211073"/>
            <a:ext cx="5181600" cy="3292853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857CA630-9182-4941-8EC2-512E5F0D9F41}"/>
              </a:ext>
            </a:extLst>
          </p:cNvPr>
          <p:cNvSpPr txBox="1"/>
          <p:nvPr/>
        </p:nvSpPr>
        <p:spPr>
          <a:xfrm>
            <a:off x="609600" y="2202240"/>
            <a:ext cx="422841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dirty="0">
                <a:latin typeface="Chalkboard" panose="03050602040202020205" pitchFamily="66" charset="77"/>
              </a:rPr>
              <a:t>Hier könnt ihr ein Bild vom ersten Gegenstand hochladen.</a:t>
            </a:r>
          </a:p>
        </p:txBody>
      </p:sp>
    </p:spTree>
    <p:extLst>
      <p:ext uri="{BB962C8B-B14F-4D97-AF65-F5344CB8AC3E}">
        <p14:creationId xmlns:p14="http://schemas.microsoft.com/office/powerpoint/2010/main" val="25614053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3">
            <a:extLst>
              <a:ext uri="{FF2B5EF4-FFF2-40B4-BE49-F238E27FC236}">
                <a16:creationId xmlns:a16="http://schemas.microsoft.com/office/drawing/2014/main" id="{D7F0F984-3FE5-49FA-A3B9-B123F1767AF9}"/>
              </a:ext>
            </a:extLst>
          </p:cNvPr>
          <p:cNvSpPr/>
          <p:nvPr/>
        </p:nvSpPr>
        <p:spPr>
          <a:xfrm>
            <a:off x="8299808" y="4070345"/>
            <a:ext cx="4806594" cy="4742506"/>
          </a:xfrm>
          <a:custGeom>
            <a:avLst/>
            <a:gdLst/>
            <a:ahLst/>
            <a:cxnLst/>
            <a:rect l="l" t="t" r="r" b="b"/>
            <a:pathLst>
              <a:path w="4806594" h="4742506">
                <a:moveTo>
                  <a:pt x="0" y="0"/>
                </a:moveTo>
                <a:lnTo>
                  <a:pt x="4806594" y="0"/>
                </a:lnTo>
                <a:lnTo>
                  <a:pt x="4806594" y="4742506"/>
                </a:lnTo>
                <a:lnTo>
                  <a:pt x="0" y="474250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de-DE"/>
          </a:p>
        </p:txBody>
      </p:sp>
      <p:pic>
        <p:nvPicPr>
          <p:cNvPr id="3" name="Grafik 2" descr="Ein Bild, das Kreis, gelb, Astronomie, Kreativität enthält.&#10;&#10;KI-generierte Inhalte können fehlerhaft sein.">
            <a:extLst>
              <a:ext uri="{FF2B5EF4-FFF2-40B4-BE49-F238E27FC236}">
                <a16:creationId xmlns:a16="http://schemas.microsoft.com/office/drawing/2014/main" id="{E889C438-471F-468B-8EAD-4AF5CB2234E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15800" y="1548517"/>
            <a:ext cx="5838108" cy="3823583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3E975BF7-2DF3-49B7-B691-E7E19EC64FCC}"/>
              </a:ext>
            </a:extLst>
          </p:cNvPr>
          <p:cNvSpPr txBox="1"/>
          <p:nvPr/>
        </p:nvSpPr>
        <p:spPr>
          <a:xfrm>
            <a:off x="13335000" y="2400300"/>
            <a:ext cx="4191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/>
              <a:t>Hier könnt ihr ein Bild vom zweiten Gegenstand hochladen.</a:t>
            </a:r>
            <a:endParaRPr lang="de-DE" sz="3600" dirty="0">
              <a:latin typeface="Chalkboard" panose="03050602040202020205" pitchFamily="66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0605607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197</Words>
  <Application>Microsoft Office PowerPoint</Application>
  <PresentationFormat>Benutzerdefiniert</PresentationFormat>
  <Paragraphs>23</Paragraphs>
  <Slides>16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16</vt:i4>
      </vt:variant>
    </vt:vector>
  </HeadingPairs>
  <TitlesOfParts>
    <vt:vector size="20" baseType="lpstr">
      <vt:lpstr>Chalkboard</vt:lpstr>
      <vt:lpstr>Arial</vt:lpstr>
      <vt:lpstr>Calibri</vt:lpstr>
      <vt:lpstr>Office Theme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Hallo, ich bin Ennie</dc:title>
  <cp:lastModifiedBy>Roßkopf, Jule</cp:lastModifiedBy>
  <cp:revision>11</cp:revision>
  <dcterms:created xsi:type="dcterms:W3CDTF">2006-08-16T00:00:00Z</dcterms:created>
  <dcterms:modified xsi:type="dcterms:W3CDTF">2025-03-31T13:10:21Z</dcterms:modified>
  <dc:identifier>DAGetG_FOtk</dc:identifier>
</cp:coreProperties>
</file>