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79" r:id="rId2"/>
    <p:sldId id="270" r:id="rId3"/>
    <p:sldId id="267" r:id="rId4"/>
    <p:sldId id="265" r:id="rId5"/>
    <p:sldId id="264" r:id="rId6"/>
    <p:sldId id="269" r:id="rId7"/>
    <p:sldId id="271" r:id="rId8"/>
    <p:sldId id="280" r:id="rId9"/>
    <p:sldId id="272" r:id="rId10"/>
    <p:sldId id="273" r:id="rId11"/>
    <p:sldId id="274" r:id="rId12"/>
    <p:sldId id="275" r:id="rId13"/>
    <p:sldId id="276" r:id="rId14"/>
    <p:sldId id="278" r:id="rId15"/>
    <p:sldId id="277" r:id="rId16"/>
    <p:sldId id="262" r:id="rId17"/>
    <p:sldId id="263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C9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59"/>
    <p:restoredTop sz="96076"/>
  </p:normalViewPr>
  <p:slideViewPr>
    <p:cSldViewPr snapToGrid="0">
      <p:cViewPr varScale="1">
        <p:scale>
          <a:sx n="110" d="100"/>
          <a:sy n="110" d="100"/>
        </p:scale>
        <p:origin x="400" y="176"/>
      </p:cViewPr>
      <p:guideLst/>
    </p:cSldViewPr>
  </p:slideViewPr>
  <p:notesTextViewPr>
    <p:cViewPr>
      <p:scale>
        <a:sx n="114" d="100"/>
        <a:sy n="114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41EBE7-D7B3-6440-977E-C1DB355174F9}" type="datetimeFigureOut">
              <a:rPr lang="de-DE" smtClean="0"/>
              <a:t>04.12.24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4170E0-62D7-5844-86FF-3FBEF219DB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0745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4170E0-62D7-5844-86FF-3FBEF219DB4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896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E553CD-88EC-A426-3161-20D555A170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9622AFF-439C-35F7-56FD-9EC4F4518C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EE99562-65E4-174B-3F3E-F2E124C599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C7D9FF1-52DB-FD9F-E964-A900EB4367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4170E0-62D7-5844-86FF-3FBEF219DB40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4118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34F4FE-A09C-39ED-16E0-857374449B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F8B1CE0-FF3D-71A2-21DB-F6838729E6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4A07F8F3-F6CA-27F9-17DF-EBDBC60436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2A8C53E-F1E9-4539-90FA-6295DDB26B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4170E0-62D7-5844-86FF-3FBEF219DB40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6583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6D7074-5DC6-5A98-3FA6-BEEEB59EA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1D81B3F-53DB-0A43-CF32-AB487EE381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26D1B0D-5CAF-C249-E03B-FE13E2154B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D71058E-AE4F-264C-D070-FCF5F0A02C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4170E0-62D7-5844-86FF-3FBEF219DB40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6499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35050B-A074-BBA7-C22D-1E7C07B679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5B5D6CF-BA39-4A95-2D63-A9ED764D24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1580753-9979-B87B-CE8A-B7F7B29933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3C05E46-9001-4D42-89B0-4A6893EA74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4170E0-62D7-5844-86FF-3FBEF219DB40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60931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6494BF-CE59-0321-550C-BAC09A7239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733DBB9-FE8A-85D9-775C-5D5DF3B2A2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3CCAC11-AD22-0AA0-6DDE-231B6ED33B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070D146-3024-41D3-DEFC-16458677E9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4170E0-62D7-5844-86FF-3FBEF219DB40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509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542317-B54B-81B0-5733-9EB83B788C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06B613D-2F15-1317-42BF-532EE439E5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2AEC1C-BC90-D270-0212-52093982F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CB56-9D06-414A-BD89-5ADB36802695}" type="datetimeFigureOut">
              <a:rPr lang="de-DE" smtClean="0"/>
              <a:t>04.12.24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F94EE3-08A6-76A0-6EBA-6B968BF63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773437-A4B9-3AB2-173A-F7B88F054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EA8E-EBF5-5E47-BEE9-4AD08E598D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421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7990CE-9644-214F-1B99-D520E59A5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0AF6B55-C83C-D325-0396-BA6DC55D8D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7378546-8DC4-3CC6-B3BE-D42B87F58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CB56-9D06-414A-BD89-5ADB36802695}" type="datetimeFigureOut">
              <a:rPr lang="de-DE" smtClean="0"/>
              <a:t>04.12.24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4A9A39-C9C0-AE58-E2B8-BD6980F88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918E9B-3C38-FE98-1E80-48B79C264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EA8E-EBF5-5E47-BEE9-4AD08E598D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129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463B91E-9EBD-2F2B-31BE-DB898F8E42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3833FB5-4C23-5C14-D180-EDF47F016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4079C5-4AA6-AB88-7FFB-A42D5158D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CB56-9D06-414A-BD89-5ADB36802695}" type="datetimeFigureOut">
              <a:rPr lang="de-DE" smtClean="0"/>
              <a:t>04.12.24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EDCC77D-F040-B890-45A0-91848ACAD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52DE24-4A70-EC04-C4CC-8FC669ED2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EA8E-EBF5-5E47-BEE9-4AD08E598D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5559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C4B005-98BF-6820-DF42-23BE8D39F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64297E-F247-051A-3E24-52EBCB61AB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5696EB0-4B8B-02D0-24CF-A1634A362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CB56-9D06-414A-BD89-5ADB36802695}" type="datetimeFigureOut">
              <a:rPr lang="de-DE" smtClean="0"/>
              <a:t>04.12.24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9742E0-5811-4298-8A1C-767AFE216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980FE9-AB1C-BCD6-E6A7-628FE8A6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EA8E-EBF5-5E47-BEE9-4AD08E598D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4556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AEF202-8629-3DB2-ED0B-806E4637A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BD007E-A0C9-A99E-4329-FA341CED9A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D50E200-ABAF-CE61-AF01-9D7BAF646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CB56-9D06-414A-BD89-5ADB36802695}" type="datetimeFigureOut">
              <a:rPr lang="de-DE" smtClean="0"/>
              <a:t>04.12.24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512D1C-CBB4-D088-E065-18CBDEAF2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CA52C62-30EE-3D06-4C53-3C77D68AA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EA8E-EBF5-5E47-BEE9-4AD08E598D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9433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4FFD32-979A-12B4-5A51-E991405B2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F301ED-FFDB-BA41-68A4-3FCC23E184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7EB1B2-CE00-6D31-D658-F7433FA2F6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628BB93-40CB-0456-DA47-E4E5557AA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CB56-9D06-414A-BD89-5ADB36802695}" type="datetimeFigureOut">
              <a:rPr lang="de-DE" smtClean="0"/>
              <a:t>04.12.24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854BE8-6CE9-CD9D-3B02-D6D7910FE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29E27C7-FA37-1500-930A-7C1241CA6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EA8E-EBF5-5E47-BEE9-4AD08E598D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0047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C22CE2-03A8-F233-9DB4-982D35D54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7CAF4AC-639E-F52C-49BB-4BBC1452CB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B99B03A-A6C9-41AD-92F2-CD9D7D9DDF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1E855F7-7207-FB30-CA7B-C18DDDD721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BA4E5CC-CC53-A60E-E9A5-30771BA0CE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43BD1AC-6368-ABCC-A78A-D6603E75B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CB56-9D06-414A-BD89-5ADB36802695}" type="datetimeFigureOut">
              <a:rPr lang="de-DE" smtClean="0"/>
              <a:t>04.12.24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00DC339-1CBB-ED81-46E7-B2CF59E46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5FEDE21-9913-562D-34CD-DDC2DB64A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EA8E-EBF5-5E47-BEE9-4AD08E598D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0305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1C43E1-3A6B-6EA9-2252-AD38A0D60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589DAC5-695B-A330-E6C8-B6771D724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CB56-9D06-414A-BD89-5ADB36802695}" type="datetimeFigureOut">
              <a:rPr lang="de-DE" smtClean="0"/>
              <a:t>04.12.24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3A474EA-28F9-CFFA-CB05-EB1B0579F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9B6D286-B3DC-CF39-A641-CC82F5C1F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EA8E-EBF5-5E47-BEE9-4AD08E598D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150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1175C7F-4A85-D5D9-BA8B-1F8356DEC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CB56-9D06-414A-BD89-5ADB36802695}" type="datetimeFigureOut">
              <a:rPr lang="de-DE" smtClean="0"/>
              <a:t>04.12.24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62E515C-8030-98B9-F66F-0D4FE798A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E792FD2-4915-C336-65F1-D3D898D07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EA8E-EBF5-5E47-BEE9-4AD08E598D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705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8228B5-9D59-33B5-B464-80265FB7E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9DBC22B-58C1-0D64-2109-9B96D7F4F2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1FBE193-F059-E190-D506-E958162F3D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8DC146D-280B-FA01-21C9-F773826A3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CB56-9D06-414A-BD89-5ADB36802695}" type="datetimeFigureOut">
              <a:rPr lang="de-DE" smtClean="0"/>
              <a:t>04.12.24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1E0BA4C-F533-E4DD-0357-6E6EAC054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85DE424-2A3B-045C-B2F3-E5D6EB692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EA8E-EBF5-5E47-BEE9-4AD08E598D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1538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141A88-B3A6-BA66-8B06-BBC7E2975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9C5E4FF-652F-56B4-DACF-A1793D73B0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300237F-6BD1-6786-56ED-84F4B0F2B4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D17E8E-78EC-F3F3-6270-55481B339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CB56-9D06-414A-BD89-5ADB36802695}" type="datetimeFigureOut">
              <a:rPr lang="de-DE" smtClean="0"/>
              <a:t>04.12.24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8502B73-7DA1-040D-12AC-3829A9DF4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062E7CD-EA64-3A5D-311D-636284DD6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EA8E-EBF5-5E47-BEE9-4AD08E598D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418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EC69E9C-0AA4-11BA-C506-38711DE58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1E3D7C6-E724-61B4-4A47-DF22504D72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C4EB8-74AE-E366-7544-E4A928F32C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7B5CB56-9D06-414A-BD89-5ADB36802695}" type="datetimeFigureOut">
              <a:rPr lang="de-DE" smtClean="0"/>
              <a:t>04.12.24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E97E9E6-89A4-4173-066F-ED9E4CCE84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27702C-C3A6-12D4-692F-3C80BEEDD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01EA8E-EBF5-5E47-BEE9-4AD08E598D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1637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2DDC25-EE23-F721-02D1-F525316739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Im Haus, Wand, Stuhl, Mobiliar enthält.&#10;&#10;Automatisch generierte Beschreibung">
            <a:extLst>
              <a:ext uri="{FF2B5EF4-FFF2-40B4-BE49-F238E27FC236}">
                <a16:creationId xmlns:a16="http://schemas.microsoft.com/office/drawing/2014/main" id="{30528C83-ACCA-8C5F-BF3F-45229AD63E6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7894" r="15541"/>
          <a:stretch/>
        </p:blipFill>
        <p:spPr>
          <a:xfrm>
            <a:off x="1160307" y="333110"/>
            <a:ext cx="9557659" cy="6191779"/>
          </a:xfrm>
          <a:prstGeom prst="rect">
            <a:avLst/>
          </a:prstGeom>
        </p:spPr>
      </p:pic>
      <p:pic>
        <p:nvPicPr>
          <p:cNvPr id="7" name="Inhaltsplatzhalter 4" descr="Ein Bild, das Cartoon, Clipart enthält.&#10;&#10;Automatisch generierte Beschreibung">
            <a:extLst>
              <a:ext uri="{FF2B5EF4-FFF2-40B4-BE49-F238E27FC236}">
                <a16:creationId xmlns:a16="http://schemas.microsoft.com/office/drawing/2014/main" id="{38D7D032-CA28-0A37-1F7E-419321C19FB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3911"/>
          <a:stretch/>
        </p:blipFill>
        <p:spPr>
          <a:xfrm>
            <a:off x="3681076" y="2376486"/>
            <a:ext cx="2353849" cy="4148403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14" name="Grafik 13" descr="Ein Bild, das Kreis, Grafiken, Kreativität enthält.&#10;&#10;Automatisch generierte Beschreibung">
            <a:extLst>
              <a:ext uri="{FF2B5EF4-FFF2-40B4-BE49-F238E27FC236}">
                <a16:creationId xmlns:a16="http://schemas.microsoft.com/office/drawing/2014/main" id="{B6A75E41-00D2-5A26-6BD5-C5F3E708F9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160307" y="1257467"/>
            <a:ext cx="3417534" cy="2238037"/>
          </a:xfrm>
          <a:prstGeom prst="rect">
            <a:avLst/>
          </a:prstGeom>
        </p:spPr>
      </p:pic>
      <p:pic>
        <p:nvPicPr>
          <p:cNvPr id="16" name="Grafik 15" descr="Ein Bild, das Kreis, Kreativität enthält.&#10;&#10;Automatisch generierte Beschreibung">
            <a:extLst>
              <a:ext uri="{FF2B5EF4-FFF2-40B4-BE49-F238E27FC236}">
                <a16:creationId xmlns:a16="http://schemas.microsoft.com/office/drawing/2014/main" id="{6DE47CE6-5C70-A2E4-893D-709D7E6C5B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5606" y="1455531"/>
            <a:ext cx="3325648" cy="1973468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BAD57253-693D-7852-4C3E-852A0060C533}"/>
              </a:ext>
            </a:extLst>
          </p:cNvPr>
          <p:cNvSpPr txBox="1"/>
          <p:nvPr/>
        </p:nvSpPr>
        <p:spPr>
          <a:xfrm>
            <a:off x="1375082" y="1654805"/>
            <a:ext cx="26024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Dosis" pitchFamily="2" charset="77"/>
              </a:rPr>
              <a:t>Ich habe letztens gelesen, dass wir in unserem Alltag viel zu viel Wasser verbrauchen.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4A89B21-365E-E7D3-CB7D-7BF69CF8ED65}"/>
              </a:ext>
            </a:extLst>
          </p:cNvPr>
          <p:cNvSpPr txBox="1"/>
          <p:nvPr/>
        </p:nvSpPr>
        <p:spPr>
          <a:xfrm>
            <a:off x="7912581" y="1874625"/>
            <a:ext cx="23486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Dosis" pitchFamily="2" charset="77"/>
              </a:rPr>
              <a:t>Echt? Ich verbrauche doch nicht viel – das bisschen Hände waschen…</a:t>
            </a:r>
          </a:p>
        </p:txBody>
      </p:sp>
      <p:pic>
        <p:nvPicPr>
          <p:cNvPr id="19" name="Grafik 18" descr="Ein Bild, das Kleidung, Rock, Cartoon, Darstellung enthält.&#10;&#10;Automatisch generierte Beschreibung">
            <a:extLst>
              <a:ext uri="{FF2B5EF4-FFF2-40B4-BE49-F238E27FC236}">
                <a16:creationId xmlns:a16="http://schemas.microsoft.com/office/drawing/2014/main" id="{14C03423-C6B7-6B8D-645D-991DC58916A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36995"/>
          <a:stretch/>
        </p:blipFill>
        <p:spPr>
          <a:xfrm>
            <a:off x="5580839" y="2376485"/>
            <a:ext cx="2820263" cy="4148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00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5AB97B-2A65-E719-D775-C74E819A63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2B4A600A-BB1B-91AA-A9FB-DFE7AF586134}"/>
              </a:ext>
            </a:extLst>
          </p:cNvPr>
          <p:cNvSpPr txBox="1"/>
          <p:nvPr/>
        </p:nvSpPr>
        <p:spPr>
          <a:xfrm>
            <a:off x="2002563" y="758973"/>
            <a:ext cx="7418840" cy="4801314"/>
          </a:xfrm>
          <a:prstGeom prst="rect">
            <a:avLst/>
          </a:prstGeom>
          <a:solidFill>
            <a:srgbClr val="76C9D2"/>
          </a:solidFill>
        </p:spPr>
        <p:txBody>
          <a:bodyPr wrap="square" rtlCol="0">
            <a:spAutoFit/>
          </a:bodyPr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reeform 2">
            <a:extLst>
              <a:ext uri="{FF2B5EF4-FFF2-40B4-BE49-F238E27FC236}">
                <a16:creationId xmlns:a16="http://schemas.microsoft.com/office/drawing/2014/main" id="{A595C3F5-D82A-44C3-04BC-254897D1AD51}"/>
              </a:ext>
            </a:extLst>
          </p:cNvPr>
          <p:cNvSpPr>
            <a:spLocks noChangeAspect="1"/>
          </p:cNvSpPr>
          <p:nvPr/>
        </p:nvSpPr>
        <p:spPr>
          <a:xfrm>
            <a:off x="357947" y="388050"/>
            <a:ext cx="10695453" cy="5788914"/>
          </a:xfrm>
          <a:custGeom>
            <a:avLst/>
            <a:gdLst/>
            <a:ahLst/>
            <a:cxnLst/>
            <a:rect l="l" t="t" r="r" b="b"/>
            <a:pathLst>
              <a:path w="17172037" h="9294365">
                <a:moveTo>
                  <a:pt x="0" y="0"/>
                </a:moveTo>
                <a:lnTo>
                  <a:pt x="17172037" y="0"/>
                </a:lnTo>
                <a:lnTo>
                  <a:pt x="17172037" y="9294365"/>
                </a:lnTo>
                <a:lnTo>
                  <a:pt x="0" y="92943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2" name="Freeform 7">
            <a:extLst>
              <a:ext uri="{FF2B5EF4-FFF2-40B4-BE49-F238E27FC236}">
                <a16:creationId xmlns:a16="http://schemas.microsoft.com/office/drawing/2014/main" id="{A0F8EE56-5457-3117-DAF1-A7CBB7163C23}"/>
              </a:ext>
            </a:extLst>
          </p:cNvPr>
          <p:cNvSpPr>
            <a:spLocks noChangeAspect="1"/>
          </p:cNvSpPr>
          <p:nvPr/>
        </p:nvSpPr>
        <p:spPr>
          <a:xfrm>
            <a:off x="5959190" y="2311531"/>
            <a:ext cx="1742254" cy="3061853"/>
          </a:xfrm>
          <a:custGeom>
            <a:avLst/>
            <a:gdLst/>
            <a:ahLst/>
            <a:cxnLst/>
            <a:rect l="l" t="t" r="r" b="b"/>
            <a:pathLst>
              <a:path w="3013120" h="6293724">
                <a:moveTo>
                  <a:pt x="0" y="0"/>
                </a:moveTo>
                <a:lnTo>
                  <a:pt x="3013120" y="0"/>
                </a:lnTo>
                <a:lnTo>
                  <a:pt x="3013120" y="6293724"/>
                </a:lnTo>
                <a:lnTo>
                  <a:pt x="0" y="629372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1" b="-18856"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6" name="Grafik 5" descr="Ein Bild, das Kreis, Grafiken enthält.&#10;&#10;Automatisch generierte Beschreibung">
            <a:extLst>
              <a:ext uri="{FF2B5EF4-FFF2-40B4-BE49-F238E27FC236}">
                <a16:creationId xmlns:a16="http://schemas.microsoft.com/office/drawing/2014/main" id="{58C470C3-29F0-DD5E-DF7E-416D4D657E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3341570" y="907296"/>
            <a:ext cx="2672748" cy="213128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3276AD1-371E-552C-1509-7096F082B2E7}"/>
              </a:ext>
            </a:extLst>
          </p:cNvPr>
          <p:cNvSpPr txBox="1"/>
          <p:nvPr/>
        </p:nvSpPr>
        <p:spPr>
          <a:xfrm>
            <a:off x="3667775" y="1465107"/>
            <a:ext cx="17112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solidFill>
                  <a:schemeClr val="bg1"/>
                </a:solidFill>
                <a:latin typeface="Dosis" pitchFamily="2" charset="77"/>
              </a:rPr>
              <a:t>Hallo, ich bin Carlos und bin Landwirt.</a:t>
            </a:r>
          </a:p>
        </p:txBody>
      </p:sp>
    </p:spTree>
    <p:extLst>
      <p:ext uri="{BB962C8B-B14F-4D97-AF65-F5344CB8AC3E}">
        <p14:creationId xmlns:p14="http://schemas.microsoft.com/office/powerpoint/2010/main" val="3562369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C0A275-0DC5-285C-D71F-54EB266F53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52891AB2-F5E5-7152-B62C-2422A57FD4CD}"/>
              </a:ext>
            </a:extLst>
          </p:cNvPr>
          <p:cNvSpPr txBox="1"/>
          <p:nvPr/>
        </p:nvSpPr>
        <p:spPr>
          <a:xfrm>
            <a:off x="2002563" y="758973"/>
            <a:ext cx="7418840" cy="4801314"/>
          </a:xfrm>
          <a:prstGeom prst="rect">
            <a:avLst/>
          </a:prstGeom>
          <a:solidFill>
            <a:srgbClr val="76C9D2"/>
          </a:solidFill>
        </p:spPr>
        <p:txBody>
          <a:bodyPr wrap="square" rtlCol="0">
            <a:spAutoFit/>
          </a:bodyPr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reeform 2">
            <a:extLst>
              <a:ext uri="{FF2B5EF4-FFF2-40B4-BE49-F238E27FC236}">
                <a16:creationId xmlns:a16="http://schemas.microsoft.com/office/drawing/2014/main" id="{2A51BB93-1950-D8F4-1A8D-1C4F3F3C8381}"/>
              </a:ext>
            </a:extLst>
          </p:cNvPr>
          <p:cNvSpPr>
            <a:spLocks noChangeAspect="1"/>
          </p:cNvSpPr>
          <p:nvPr/>
        </p:nvSpPr>
        <p:spPr>
          <a:xfrm>
            <a:off x="357947" y="388050"/>
            <a:ext cx="10695453" cy="5788914"/>
          </a:xfrm>
          <a:custGeom>
            <a:avLst/>
            <a:gdLst/>
            <a:ahLst/>
            <a:cxnLst/>
            <a:rect l="l" t="t" r="r" b="b"/>
            <a:pathLst>
              <a:path w="17172037" h="9294365">
                <a:moveTo>
                  <a:pt x="0" y="0"/>
                </a:moveTo>
                <a:lnTo>
                  <a:pt x="17172037" y="0"/>
                </a:lnTo>
                <a:lnTo>
                  <a:pt x="17172037" y="9294365"/>
                </a:lnTo>
                <a:lnTo>
                  <a:pt x="0" y="92943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2" name="Freeform 5">
            <a:extLst>
              <a:ext uri="{FF2B5EF4-FFF2-40B4-BE49-F238E27FC236}">
                <a16:creationId xmlns:a16="http://schemas.microsoft.com/office/drawing/2014/main" id="{997CEA76-D82E-8B7A-8BDA-421B1304155B}"/>
              </a:ext>
            </a:extLst>
          </p:cNvPr>
          <p:cNvSpPr>
            <a:spLocks noChangeAspect="1"/>
          </p:cNvSpPr>
          <p:nvPr/>
        </p:nvSpPr>
        <p:spPr>
          <a:xfrm>
            <a:off x="3387449" y="2063579"/>
            <a:ext cx="1203926" cy="3309805"/>
          </a:xfrm>
          <a:custGeom>
            <a:avLst/>
            <a:gdLst/>
            <a:ahLst/>
            <a:cxnLst/>
            <a:rect l="l" t="t" r="r" b="b"/>
            <a:pathLst>
              <a:path w="2082115" h="6431244">
                <a:moveTo>
                  <a:pt x="0" y="0"/>
                </a:moveTo>
                <a:lnTo>
                  <a:pt x="2082115" y="0"/>
                </a:lnTo>
                <a:lnTo>
                  <a:pt x="2082115" y="6431244"/>
                </a:lnTo>
                <a:lnTo>
                  <a:pt x="0" y="643124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12354"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3" name="Grafik 2" descr="Ein Bild, das Kreis, Kreativität enthält.&#10;&#10;Automatisch generierte Beschreibung">
            <a:extLst>
              <a:ext uri="{FF2B5EF4-FFF2-40B4-BE49-F238E27FC236}">
                <a16:creationId xmlns:a16="http://schemas.microsoft.com/office/drawing/2014/main" id="{B3A8CEAB-F2F2-DF92-ED66-5905CF8ED7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6651" y="922306"/>
            <a:ext cx="2724981" cy="1708679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C8388FE-B61A-328B-048A-D444E698A642}"/>
              </a:ext>
            </a:extLst>
          </p:cNvPr>
          <p:cNvSpPr txBox="1"/>
          <p:nvPr/>
        </p:nvSpPr>
        <p:spPr>
          <a:xfrm>
            <a:off x="5019446" y="1268813"/>
            <a:ext cx="20924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Dosis" pitchFamily="2" charset="77"/>
              </a:rPr>
              <a:t>Hi, ich bin José! Schön, euch kennenzulernen.</a:t>
            </a:r>
          </a:p>
        </p:txBody>
      </p:sp>
    </p:spTree>
    <p:extLst>
      <p:ext uri="{BB962C8B-B14F-4D97-AF65-F5344CB8AC3E}">
        <p14:creationId xmlns:p14="http://schemas.microsoft.com/office/powerpoint/2010/main" val="3569798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94160C-597F-6DDC-94CA-15C2B0E9E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F6D5B284-FEB5-9099-BB1C-FBC9C9CFCB1C}"/>
              </a:ext>
            </a:extLst>
          </p:cNvPr>
          <p:cNvSpPr txBox="1"/>
          <p:nvPr/>
        </p:nvSpPr>
        <p:spPr>
          <a:xfrm>
            <a:off x="2002563" y="758973"/>
            <a:ext cx="7418840" cy="4801314"/>
          </a:xfrm>
          <a:prstGeom prst="rect">
            <a:avLst/>
          </a:prstGeom>
          <a:solidFill>
            <a:srgbClr val="76C9D2"/>
          </a:solidFill>
        </p:spPr>
        <p:txBody>
          <a:bodyPr wrap="square" rtlCol="0">
            <a:spAutoFit/>
          </a:bodyPr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reeform 2">
            <a:extLst>
              <a:ext uri="{FF2B5EF4-FFF2-40B4-BE49-F238E27FC236}">
                <a16:creationId xmlns:a16="http://schemas.microsoft.com/office/drawing/2014/main" id="{86DBC9E9-064F-E0E4-D93A-48B61140FE6E}"/>
              </a:ext>
            </a:extLst>
          </p:cNvPr>
          <p:cNvSpPr>
            <a:spLocks noChangeAspect="1"/>
          </p:cNvSpPr>
          <p:nvPr/>
        </p:nvSpPr>
        <p:spPr>
          <a:xfrm>
            <a:off x="357947" y="388050"/>
            <a:ext cx="10695453" cy="5788914"/>
          </a:xfrm>
          <a:custGeom>
            <a:avLst/>
            <a:gdLst/>
            <a:ahLst/>
            <a:cxnLst/>
            <a:rect l="l" t="t" r="r" b="b"/>
            <a:pathLst>
              <a:path w="17172037" h="9294365">
                <a:moveTo>
                  <a:pt x="0" y="0"/>
                </a:moveTo>
                <a:lnTo>
                  <a:pt x="17172037" y="0"/>
                </a:lnTo>
                <a:lnTo>
                  <a:pt x="17172037" y="9294365"/>
                </a:lnTo>
                <a:lnTo>
                  <a:pt x="0" y="92943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2" name="Freeform 6">
            <a:extLst>
              <a:ext uri="{FF2B5EF4-FFF2-40B4-BE49-F238E27FC236}">
                <a16:creationId xmlns:a16="http://schemas.microsoft.com/office/drawing/2014/main" id="{A8B2F2FB-6F21-0173-02EA-5EB3D1EF59CA}"/>
              </a:ext>
            </a:extLst>
          </p:cNvPr>
          <p:cNvSpPr>
            <a:spLocks noChangeAspect="1"/>
          </p:cNvSpPr>
          <p:nvPr/>
        </p:nvSpPr>
        <p:spPr>
          <a:xfrm>
            <a:off x="6531584" y="1668402"/>
            <a:ext cx="1325029" cy="3581159"/>
          </a:xfrm>
          <a:custGeom>
            <a:avLst/>
            <a:gdLst/>
            <a:ahLst/>
            <a:cxnLst/>
            <a:rect l="l" t="t" r="r" b="b"/>
            <a:pathLst>
              <a:path w="2291555" h="6193391">
                <a:moveTo>
                  <a:pt x="0" y="0"/>
                </a:moveTo>
                <a:lnTo>
                  <a:pt x="2291554" y="0"/>
                </a:lnTo>
                <a:lnTo>
                  <a:pt x="2291554" y="6193390"/>
                </a:lnTo>
                <a:lnTo>
                  <a:pt x="0" y="619339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3" name="Grafik 2" descr="Ein Bild, das Kreis, gelb, Astronomie, Kreativität enthält.&#10;&#10;Automatisch generierte Beschreibung">
            <a:extLst>
              <a:ext uri="{FF2B5EF4-FFF2-40B4-BE49-F238E27FC236}">
                <a16:creationId xmlns:a16="http://schemas.microsoft.com/office/drawing/2014/main" id="{94384268-5A7F-38F0-6375-75D330B2EF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 flipV="1">
            <a:off x="3514848" y="1844774"/>
            <a:ext cx="2903892" cy="1819329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16038AD5-312D-F2A6-0B87-762813262679}"/>
              </a:ext>
            </a:extLst>
          </p:cNvPr>
          <p:cNvSpPr txBox="1"/>
          <p:nvPr/>
        </p:nvSpPr>
        <p:spPr>
          <a:xfrm>
            <a:off x="3753570" y="2246606"/>
            <a:ext cx="20924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Dosis" pitchFamily="2" charset="77"/>
              </a:rPr>
              <a:t>Hallo, ich bin Estella und ich forsche hier in der Region.</a:t>
            </a:r>
          </a:p>
        </p:txBody>
      </p:sp>
    </p:spTree>
    <p:extLst>
      <p:ext uri="{BB962C8B-B14F-4D97-AF65-F5344CB8AC3E}">
        <p14:creationId xmlns:p14="http://schemas.microsoft.com/office/powerpoint/2010/main" val="18000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8285B2-95F1-53E9-2E05-DD228130DA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4" descr="Ein Bild, das Cartoon, Clipart enthält.&#10;&#10;Automatisch generierte Beschreibung">
            <a:extLst>
              <a:ext uri="{FF2B5EF4-FFF2-40B4-BE49-F238E27FC236}">
                <a16:creationId xmlns:a16="http://schemas.microsoft.com/office/drawing/2014/main" id="{B5E3B5FA-0F72-4B73-4D89-2BA5FF36789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3911"/>
          <a:stretch/>
        </p:blipFill>
        <p:spPr>
          <a:xfrm>
            <a:off x="3681076" y="2283727"/>
            <a:ext cx="2353849" cy="4148403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14" name="Grafik 13" descr="Ein Bild, das Kreis, Grafiken, Kreativität enthält.&#10;&#10;Automatisch generierte Beschreibung">
            <a:extLst>
              <a:ext uri="{FF2B5EF4-FFF2-40B4-BE49-F238E27FC236}">
                <a16:creationId xmlns:a16="http://schemas.microsoft.com/office/drawing/2014/main" id="{ACBDE1ED-9927-2160-CDE1-354790853B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999589" y="1206104"/>
            <a:ext cx="3545325" cy="2155245"/>
          </a:xfrm>
          <a:prstGeom prst="rect">
            <a:avLst/>
          </a:prstGeom>
        </p:spPr>
      </p:pic>
      <p:pic>
        <p:nvPicPr>
          <p:cNvPr id="16" name="Grafik 15" descr="Ein Bild, das Kreis, Kreativität enthält.&#10;&#10;Automatisch generierte Beschreibung">
            <a:extLst>
              <a:ext uri="{FF2B5EF4-FFF2-40B4-BE49-F238E27FC236}">
                <a16:creationId xmlns:a16="http://schemas.microsoft.com/office/drawing/2014/main" id="{B9955271-CD21-0C70-B669-D744B158E4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2230" y="1190113"/>
            <a:ext cx="3290181" cy="2115991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D4B15870-665D-9363-05F0-E86C04C9AA59}"/>
              </a:ext>
            </a:extLst>
          </p:cNvPr>
          <p:cNvSpPr txBox="1"/>
          <p:nvPr/>
        </p:nvSpPr>
        <p:spPr>
          <a:xfrm>
            <a:off x="1260423" y="1731289"/>
            <a:ext cx="2602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Dosis" pitchFamily="2" charset="77"/>
              </a:rPr>
              <a:t>Auf der Internetseite haben wir nun viele Informationen erhalten.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CE33E9C-F0BA-049B-B00D-7644AF88BB03}"/>
              </a:ext>
            </a:extLst>
          </p:cNvPr>
          <p:cNvSpPr txBox="1"/>
          <p:nvPr/>
        </p:nvSpPr>
        <p:spPr>
          <a:xfrm>
            <a:off x="8461369" y="1731290"/>
            <a:ext cx="2522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Dosis" pitchFamily="2" charset="77"/>
              </a:rPr>
              <a:t>Dann müssen wir sie jetzt nur noch zusammentragen. </a:t>
            </a:r>
          </a:p>
        </p:txBody>
      </p:sp>
      <p:pic>
        <p:nvPicPr>
          <p:cNvPr id="2" name="Grafik 1" descr="Ein Bild, das Kleidung, Rock, Schuhwerk, Clipart enthält.&#10;&#10;Automatisch generierte Beschreibung">
            <a:extLst>
              <a:ext uri="{FF2B5EF4-FFF2-40B4-BE49-F238E27FC236}">
                <a16:creationId xmlns:a16="http://schemas.microsoft.com/office/drawing/2014/main" id="{45EA5DDB-16A9-AAEC-26D8-9A4C6D6E06F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37448"/>
          <a:stretch/>
        </p:blipFill>
        <p:spPr>
          <a:xfrm>
            <a:off x="5730214" y="2142307"/>
            <a:ext cx="2992374" cy="428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96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BD9829-3DCA-A9A5-51D0-16A1CC969D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 descr="Ein Bild, das Kreis, Grafiken, Kreativität enthält.&#10;&#10;Automatisch generierte Beschreibung">
            <a:extLst>
              <a:ext uri="{FF2B5EF4-FFF2-40B4-BE49-F238E27FC236}">
                <a16:creationId xmlns:a16="http://schemas.microsoft.com/office/drawing/2014/main" id="{D91797E4-8BA0-C23A-8516-412C4277BA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76699" y="425870"/>
            <a:ext cx="2992376" cy="1819101"/>
          </a:xfrm>
          <a:prstGeom prst="rect">
            <a:avLst/>
          </a:prstGeom>
        </p:spPr>
      </p:pic>
      <p:pic>
        <p:nvPicPr>
          <p:cNvPr id="16" name="Grafik 15" descr="Ein Bild, das Kreis, Kreativität enthält.&#10;&#10;Automatisch generierte Beschreibung">
            <a:extLst>
              <a:ext uri="{FF2B5EF4-FFF2-40B4-BE49-F238E27FC236}">
                <a16:creationId xmlns:a16="http://schemas.microsoft.com/office/drawing/2014/main" id="{E0684DA4-7AEF-30FE-0F1B-622C16C31C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576" y="-89452"/>
            <a:ext cx="3629824" cy="2334423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2F7BA6C9-DB02-4E53-185A-4BB323876218}"/>
              </a:ext>
            </a:extLst>
          </p:cNvPr>
          <p:cNvSpPr txBox="1"/>
          <p:nvPr/>
        </p:nvSpPr>
        <p:spPr>
          <a:xfrm>
            <a:off x="768970" y="824155"/>
            <a:ext cx="20435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latin typeface="Dosis" pitchFamily="2" charset="77"/>
              </a:rPr>
              <a:t>Puh, das ist ein komplexes Thema.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3AD3298-D804-EB07-3EA9-69FD038ADB2B}"/>
              </a:ext>
            </a:extLst>
          </p:cNvPr>
          <p:cNvSpPr txBox="1"/>
          <p:nvPr/>
        </p:nvSpPr>
        <p:spPr>
          <a:xfrm>
            <a:off x="8245015" y="251057"/>
            <a:ext cx="25223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latin typeface="Dosis" pitchFamily="2" charset="77"/>
              </a:rPr>
              <a:t>Gut, dass ihr uns geholfen habt, Lösungsansätze dafür zu entwickeln. </a:t>
            </a:r>
          </a:p>
        </p:txBody>
      </p:sp>
      <p:pic>
        <p:nvPicPr>
          <p:cNvPr id="3" name="Grafik 2" descr="Ein Bild, das Cartoon, Kleidung, stehend enthält.&#10;&#10;Automatisch generierte Beschreibung">
            <a:extLst>
              <a:ext uri="{FF2B5EF4-FFF2-40B4-BE49-F238E27FC236}">
                <a16:creationId xmlns:a16="http://schemas.microsoft.com/office/drawing/2014/main" id="{5501819D-0E7B-32B1-BFDA-EB3EBF8FD4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9047" y="1335420"/>
            <a:ext cx="3290181" cy="6267012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4" name="Grafik 3" descr="Ein Bild, das Kleidung, Rock, Cartoon, Darstellung enthält.&#10;&#10;Automatisch generierte Beschreibung">
            <a:extLst>
              <a:ext uri="{FF2B5EF4-FFF2-40B4-BE49-F238E27FC236}">
                <a16:creationId xmlns:a16="http://schemas.microsoft.com/office/drawing/2014/main" id="{8299EF8C-9D10-4B51-C9D2-A15CF8C436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2077" y="1412411"/>
            <a:ext cx="2651392" cy="619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132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8B246B-1693-3E20-15E9-15426A1BE3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Im Haus, Wand, Stuhl, Mobiliar enthält.&#10;&#10;Automatisch generierte Beschreibung">
            <a:extLst>
              <a:ext uri="{FF2B5EF4-FFF2-40B4-BE49-F238E27FC236}">
                <a16:creationId xmlns:a16="http://schemas.microsoft.com/office/drawing/2014/main" id="{55B78080-AF46-CC3D-EA46-C64A57BB2BE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7894" r="15541"/>
          <a:stretch/>
        </p:blipFill>
        <p:spPr>
          <a:xfrm>
            <a:off x="1160307" y="240351"/>
            <a:ext cx="9557659" cy="6191779"/>
          </a:xfrm>
          <a:prstGeom prst="rect">
            <a:avLst/>
          </a:prstGeom>
        </p:spPr>
      </p:pic>
      <p:pic>
        <p:nvPicPr>
          <p:cNvPr id="7" name="Inhaltsplatzhalter 4" descr="Ein Bild, das Cartoon, Clipart enthält.&#10;&#10;Automatisch generierte Beschreibung">
            <a:extLst>
              <a:ext uri="{FF2B5EF4-FFF2-40B4-BE49-F238E27FC236}">
                <a16:creationId xmlns:a16="http://schemas.microsoft.com/office/drawing/2014/main" id="{325D15A6-4CDB-47E7-9186-546C67EFCA0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3911"/>
          <a:stretch/>
        </p:blipFill>
        <p:spPr>
          <a:xfrm>
            <a:off x="3681076" y="2283727"/>
            <a:ext cx="2353849" cy="4148403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14" name="Grafik 13" descr="Ein Bild, das Kreis, Grafiken, Kreativität enthält.&#10;&#10;Automatisch generierte Beschreibung">
            <a:extLst>
              <a:ext uri="{FF2B5EF4-FFF2-40B4-BE49-F238E27FC236}">
                <a16:creationId xmlns:a16="http://schemas.microsoft.com/office/drawing/2014/main" id="{2A812BB8-8411-317E-3F89-0D24E93E70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165970" y="1164707"/>
            <a:ext cx="3417534" cy="2238037"/>
          </a:xfrm>
          <a:prstGeom prst="rect">
            <a:avLst/>
          </a:prstGeom>
        </p:spPr>
      </p:pic>
      <p:pic>
        <p:nvPicPr>
          <p:cNvPr id="16" name="Grafik 15" descr="Ein Bild, das Kreis, Kreativität enthält.&#10;&#10;Automatisch generierte Beschreibung">
            <a:extLst>
              <a:ext uri="{FF2B5EF4-FFF2-40B4-BE49-F238E27FC236}">
                <a16:creationId xmlns:a16="http://schemas.microsoft.com/office/drawing/2014/main" id="{C7A788DF-70B2-A006-AF9A-E8F0429535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4503" y="1000094"/>
            <a:ext cx="3417534" cy="2274034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11A772F8-C179-BE23-B61F-D33E3A25624B}"/>
              </a:ext>
            </a:extLst>
          </p:cNvPr>
          <p:cNvSpPr txBox="1"/>
          <p:nvPr/>
        </p:nvSpPr>
        <p:spPr>
          <a:xfrm>
            <a:off x="1405486" y="1775895"/>
            <a:ext cx="2602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Dosis" pitchFamily="2" charset="77"/>
              </a:rPr>
              <a:t>Wir haben viel über den Wasserverbrauch von Erdbeeren gelernt.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F87AF91B-7D22-F6F8-5759-1B144E505486}"/>
              </a:ext>
            </a:extLst>
          </p:cNvPr>
          <p:cNvSpPr txBox="1"/>
          <p:nvPr/>
        </p:nvSpPr>
        <p:spPr>
          <a:xfrm>
            <a:off x="7901594" y="1461888"/>
            <a:ext cx="25505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Dosis" pitchFamily="2" charset="77"/>
              </a:rPr>
              <a:t>Aber wie ist das bei anderen Lebens-mitteln? Das werde ich zu Hause recherchieren.</a:t>
            </a:r>
          </a:p>
        </p:txBody>
      </p:sp>
      <p:pic>
        <p:nvPicPr>
          <p:cNvPr id="3" name="Grafik 2" descr="Ein Bild, das Kleidung, Rock, Cartoon, Darstellung enthält.&#10;&#10;Automatisch generierte Beschreibung">
            <a:extLst>
              <a:ext uri="{FF2B5EF4-FFF2-40B4-BE49-F238E27FC236}">
                <a16:creationId xmlns:a16="http://schemas.microsoft.com/office/drawing/2014/main" id="{A40100E1-E730-E7A8-B407-663A1D8179C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36995"/>
          <a:stretch/>
        </p:blipFill>
        <p:spPr>
          <a:xfrm>
            <a:off x="5674407" y="2283726"/>
            <a:ext cx="2820263" cy="4148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158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372F3F-4C55-A053-F9DC-997411682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31FEE4B-A3AA-159C-B0BE-7E7A91D18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4" descr="Ein Bild, das Cartoon, Clipart enthält.&#10;&#10;Automatisch generierte Beschreibung">
            <a:extLst>
              <a:ext uri="{FF2B5EF4-FFF2-40B4-BE49-F238E27FC236}">
                <a16:creationId xmlns:a16="http://schemas.microsoft.com/office/drawing/2014/main" id="{30F05E15-B691-5C3F-6875-D1917B5510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226" y="1424963"/>
            <a:ext cx="1782000" cy="4752000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5" name="Grafik 4" descr="Ein Bild, das Cartoon, Kleidung, Clipart enthält.&#10;&#10;Automatisch generierte Beschreibung">
            <a:extLst>
              <a:ext uri="{FF2B5EF4-FFF2-40B4-BE49-F238E27FC236}">
                <a16:creationId xmlns:a16="http://schemas.microsoft.com/office/drawing/2014/main" id="{5511759D-E37A-476E-7C80-1818FC7394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6676" y="1424963"/>
            <a:ext cx="2269080" cy="4752000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6" name="Grafik 5" descr="Ein Bild, das Cartoon, Kleidung enthält.&#10;&#10;Automatisch generierte Beschreibung">
            <a:extLst>
              <a:ext uri="{FF2B5EF4-FFF2-40B4-BE49-F238E27FC236}">
                <a16:creationId xmlns:a16="http://schemas.microsoft.com/office/drawing/2014/main" id="{3DA0D288-6FE2-1991-0EB9-7FC09BFB2D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4108" y="1424963"/>
            <a:ext cx="2387880" cy="4752000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7" name="Grafik 6" descr="Ein Bild, das Cartoon, Kleidung, stehend enthält.&#10;&#10;Automatisch generierte Beschreibung">
            <a:extLst>
              <a:ext uri="{FF2B5EF4-FFF2-40B4-BE49-F238E27FC236}">
                <a16:creationId xmlns:a16="http://schemas.microsoft.com/office/drawing/2014/main" id="{84E3BD75-341D-7BC0-76F2-A56FE35E02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82578" y="1424963"/>
            <a:ext cx="2494478" cy="4751387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324789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0AA172-3B4C-E696-3797-47D122805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 descr="Ein Bild, das Kleidung, Rock, Clipart, Cartoon enthält.&#10;&#10;Automatisch generierte Beschreibung">
            <a:extLst>
              <a:ext uri="{FF2B5EF4-FFF2-40B4-BE49-F238E27FC236}">
                <a16:creationId xmlns:a16="http://schemas.microsoft.com/office/drawing/2014/main" id="{CA85E97B-F670-239A-405E-837E395606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03282" y="487702"/>
            <a:ext cx="2608972" cy="6182400"/>
          </a:xfrm>
        </p:spPr>
      </p:pic>
      <p:pic>
        <p:nvPicPr>
          <p:cNvPr id="7" name="Grafik 6" descr="Ein Bild, das Kleidung, Rock, Schuhwerk, Clipart enthält.&#10;&#10;Automatisch generierte Beschreibung">
            <a:extLst>
              <a:ext uri="{FF2B5EF4-FFF2-40B4-BE49-F238E27FC236}">
                <a16:creationId xmlns:a16="http://schemas.microsoft.com/office/drawing/2014/main" id="{562A8564-178A-0A02-C90C-39C35105A3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6840" y="50180"/>
            <a:ext cx="2992374" cy="6858000"/>
          </a:xfrm>
          <a:prstGeom prst="rect">
            <a:avLst/>
          </a:prstGeom>
        </p:spPr>
      </p:pic>
      <p:pic>
        <p:nvPicPr>
          <p:cNvPr id="9" name="Grafik 8" descr="Ein Bild, das Kleidung, Rock, Cartoon, Darstellung enthält.&#10;&#10;Automatisch generierte Beschreibung">
            <a:extLst>
              <a:ext uri="{FF2B5EF4-FFF2-40B4-BE49-F238E27FC236}">
                <a16:creationId xmlns:a16="http://schemas.microsoft.com/office/drawing/2014/main" id="{2810922F-E196-333C-FDE5-F8326A2A89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2786" y="487702"/>
            <a:ext cx="2536210" cy="5921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67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55B459-3E15-58BE-1A7F-35184F8AE8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Im Haus, Wand, Stuhl, Mobiliar enthält.&#10;&#10;Automatisch generierte Beschreibung">
            <a:extLst>
              <a:ext uri="{FF2B5EF4-FFF2-40B4-BE49-F238E27FC236}">
                <a16:creationId xmlns:a16="http://schemas.microsoft.com/office/drawing/2014/main" id="{60819226-72D7-BDAA-54D0-8CF01B3E48D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7894" r="15541"/>
          <a:stretch/>
        </p:blipFill>
        <p:spPr>
          <a:xfrm>
            <a:off x="1160307" y="240351"/>
            <a:ext cx="9557659" cy="6191779"/>
          </a:xfrm>
          <a:prstGeom prst="rect">
            <a:avLst/>
          </a:prstGeom>
        </p:spPr>
      </p:pic>
      <p:pic>
        <p:nvPicPr>
          <p:cNvPr id="7" name="Inhaltsplatzhalter 4" descr="Ein Bild, das Cartoon, Clipart enthält.&#10;&#10;Automatisch generierte Beschreibung">
            <a:extLst>
              <a:ext uri="{FF2B5EF4-FFF2-40B4-BE49-F238E27FC236}">
                <a16:creationId xmlns:a16="http://schemas.microsoft.com/office/drawing/2014/main" id="{E317B754-718A-EC00-CCB8-6980E4871F2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3911"/>
          <a:stretch/>
        </p:blipFill>
        <p:spPr>
          <a:xfrm>
            <a:off x="3681076" y="2283727"/>
            <a:ext cx="2353849" cy="4148403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8" name="Inhaltsplatzhalter 4" descr="Ein Bild, das Kleidung, Rock, Clipart, Cartoon enthält.&#10;&#10;Automatisch generierte Beschreibung">
            <a:extLst>
              <a:ext uri="{FF2B5EF4-FFF2-40B4-BE49-F238E27FC236}">
                <a16:creationId xmlns:a16="http://schemas.microsoft.com/office/drawing/2014/main" id="{35BDBEF8-374E-4437-F5FD-AA4EC6C021E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7579"/>
          <a:stretch/>
        </p:blipFill>
        <p:spPr>
          <a:xfrm>
            <a:off x="5446463" y="2098208"/>
            <a:ext cx="2929982" cy="4333922"/>
          </a:xfrm>
          <a:prstGeom prst="rect">
            <a:avLst/>
          </a:prstGeom>
        </p:spPr>
      </p:pic>
      <p:pic>
        <p:nvPicPr>
          <p:cNvPr id="14" name="Grafik 13" descr="Ein Bild, das Kreis, Grafiken, Kreativität enthält.&#10;&#10;Automatisch generierte Beschreibung">
            <a:extLst>
              <a:ext uri="{FF2B5EF4-FFF2-40B4-BE49-F238E27FC236}">
                <a16:creationId xmlns:a16="http://schemas.microsoft.com/office/drawing/2014/main" id="{61AD2331-B0A8-D78A-9902-F74897B741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101945" y="1104746"/>
            <a:ext cx="3417534" cy="2238037"/>
          </a:xfrm>
          <a:prstGeom prst="rect">
            <a:avLst/>
          </a:prstGeom>
        </p:spPr>
      </p:pic>
      <p:pic>
        <p:nvPicPr>
          <p:cNvPr id="16" name="Grafik 15" descr="Ein Bild, das Kreis, Kreativität enthält.&#10;&#10;Automatisch generierte Beschreibung">
            <a:extLst>
              <a:ext uri="{FF2B5EF4-FFF2-40B4-BE49-F238E27FC236}">
                <a16:creationId xmlns:a16="http://schemas.microsoft.com/office/drawing/2014/main" id="{902B4CC5-5CCB-F5A6-B460-24BF08A13E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0432" y="1187465"/>
            <a:ext cx="3099492" cy="2029761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83DD0E09-7CAC-2573-230E-EE6143E08D72}"/>
              </a:ext>
            </a:extLst>
          </p:cNvPr>
          <p:cNvSpPr txBox="1"/>
          <p:nvPr/>
        </p:nvSpPr>
        <p:spPr>
          <a:xfrm>
            <a:off x="1349217" y="1622007"/>
            <a:ext cx="26024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Dosis" pitchFamily="2" charset="77"/>
              </a:rPr>
              <a:t>Zähne putzen, duschen, Tee kochen - hier wird überall Wasser verbraucht!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816C0A8-3B93-7A91-E78C-4B2EEC8E3050}"/>
              </a:ext>
            </a:extLst>
          </p:cNvPr>
          <p:cNvSpPr txBox="1"/>
          <p:nvPr/>
        </p:nvSpPr>
        <p:spPr>
          <a:xfrm>
            <a:off x="7778279" y="1562044"/>
            <a:ext cx="24228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Dosis" pitchFamily="2" charset="77"/>
              </a:rPr>
              <a:t>Stimmt! Aber du vergiss dein Müsli mit den frischen Erdbeeren!</a:t>
            </a:r>
          </a:p>
        </p:txBody>
      </p:sp>
    </p:spTree>
    <p:extLst>
      <p:ext uri="{BB962C8B-B14F-4D97-AF65-F5344CB8AC3E}">
        <p14:creationId xmlns:p14="http://schemas.microsoft.com/office/powerpoint/2010/main" val="3380885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5B0E9E-4F07-A538-F3A9-FF045B53A6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4AFD428B-6662-65C2-B8A7-E1F62BBC641A}"/>
              </a:ext>
            </a:extLst>
          </p:cNvPr>
          <p:cNvSpPr txBox="1"/>
          <p:nvPr/>
        </p:nvSpPr>
        <p:spPr>
          <a:xfrm>
            <a:off x="2187497" y="707602"/>
            <a:ext cx="7817005" cy="4538547"/>
          </a:xfrm>
          <a:prstGeom prst="rect">
            <a:avLst/>
          </a:prstGeom>
          <a:solidFill>
            <a:srgbClr val="76C9D2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4" name="Freeform 2">
            <a:extLst>
              <a:ext uri="{FF2B5EF4-FFF2-40B4-BE49-F238E27FC236}">
                <a16:creationId xmlns:a16="http://schemas.microsoft.com/office/drawing/2014/main" id="{9E7F6D22-AFE3-7FDF-197A-4830A28C3813}"/>
              </a:ext>
            </a:extLst>
          </p:cNvPr>
          <p:cNvSpPr>
            <a:spLocks noChangeAspect="1"/>
          </p:cNvSpPr>
          <p:nvPr/>
        </p:nvSpPr>
        <p:spPr>
          <a:xfrm>
            <a:off x="4097448" y="1110728"/>
            <a:ext cx="3997101" cy="3732293"/>
          </a:xfrm>
          <a:custGeom>
            <a:avLst/>
            <a:gdLst/>
            <a:ahLst/>
            <a:cxnLst/>
            <a:rect l="l" t="t" r="r" b="b"/>
            <a:pathLst>
              <a:path w="3089967" h="2885257">
                <a:moveTo>
                  <a:pt x="0" y="0"/>
                </a:moveTo>
                <a:lnTo>
                  <a:pt x="3089967" y="0"/>
                </a:lnTo>
                <a:lnTo>
                  <a:pt x="3089967" y="2885257"/>
                </a:lnTo>
                <a:lnTo>
                  <a:pt x="0" y="288525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9184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4432F6-F673-8EE2-7424-E1B568FD42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 descr="Ein Bild, das Kreis, Kreativität enthält.&#10;&#10;Automatisch generierte Beschreibung">
            <a:extLst>
              <a:ext uri="{FF2B5EF4-FFF2-40B4-BE49-F238E27FC236}">
                <a16:creationId xmlns:a16="http://schemas.microsoft.com/office/drawing/2014/main" id="{3B1D37F0-6AE1-2C41-3E63-E964F301A7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5519" y="1615218"/>
            <a:ext cx="2426614" cy="1560611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426FED17-FD92-1282-1B9C-B79CC4C1C404}"/>
              </a:ext>
            </a:extLst>
          </p:cNvPr>
          <p:cNvSpPr txBox="1"/>
          <p:nvPr/>
        </p:nvSpPr>
        <p:spPr>
          <a:xfrm>
            <a:off x="4857362" y="2041580"/>
            <a:ext cx="22547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Dosis" pitchFamily="2" charset="77"/>
              </a:rPr>
              <a:t>Das ist echt eine Menge Wasser! </a:t>
            </a:r>
          </a:p>
        </p:txBody>
      </p:sp>
      <p:pic>
        <p:nvPicPr>
          <p:cNvPr id="2" name="Grafik 1" descr="Ein Bild, das Kleidung, Rock, Cartoon, Darstellung enthält.&#10;&#10;Automatisch generierte Beschreibung">
            <a:extLst>
              <a:ext uri="{FF2B5EF4-FFF2-40B4-BE49-F238E27FC236}">
                <a16:creationId xmlns:a16="http://schemas.microsoft.com/office/drawing/2014/main" id="{2FEE7788-728A-5869-C0EB-CA683E8F4C3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54609"/>
          <a:stretch/>
        </p:blipFill>
        <p:spPr>
          <a:xfrm>
            <a:off x="2863484" y="2098207"/>
            <a:ext cx="2967390" cy="3144575"/>
          </a:xfrm>
          <a:prstGeom prst="rect">
            <a:avLst/>
          </a:prstGeom>
        </p:spPr>
      </p:pic>
      <p:sp>
        <p:nvSpPr>
          <p:cNvPr id="3" name="Freeform 3">
            <a:extLst>
              <a:ext uri="{FF2B5EF4-FFF2-40B4-BE49-F238E27FC236}">
                <a16:creationId xmlns:a16="http://schemas.microsoft.com/office/drawing/2014/main" id="{C47B3831-D48D-1666-DA22-29CCD499FFD8}"/>
              </a:ext>
            </a:extLst>
          </p:cNvPr>
          <p:cNvSpPr/>
          <p:nvPr/>
        </p:nvSpPr>
        <p:spPr>
          <a:xfrm>
            <a:off x="7283976" y="2167027"/>
            <a:ext cx="3211679" cy="3006934"/>
          </a:xfrm>
          <a:custGeom>
            <a:avLst/>
            <a:gdLst/>
            <a:ahLst/>
            <a:cxnLst/>
            <a:rect l="l" t="t" r="r" b="b"/>
            <a:pathLst>
              <a:path w="3211679" h="3006934">
                <a:moveTo>
                  <a:pt x="0" y="0"/>
                </a:moveTo>
                <a:lnTo>
                  <a:pt x="3211679" y="0"/>
                </a:lnTo>
                <a:lnTo>
                  <a:pt x="3211679" y="3006935"/>
                </a:lnTo>
                <a:lnTo>
                  <a:pt x="0" y="300693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9292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79197C-620D-9593-2D90-38271D6658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Im Haus, Wand, Stuhl, Mobiliar enthält.&#10;&#10;Automatisch generierte Beschreibung">
            <a:extLst>
              <a:ext uri="{FF2B5EF4-FFF2-40B4-BE49-F238E27FC236}">
                <a16:creationId xmlns:a16="http://schemas.microsoft.com/office/drawing/2014/main" id="{71DBBFA2-6623-5E0A-8F3D-10E4551851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7894" r="15541"/>
          <a:stretch/>
        </p:blipFill>
        <p:spPr>
          <a:xfrm>
            <a:off x="1160307" y="240351"/>
            <a:ext cx="9557659" cy="6191779"/>
          </a:xfrm>
          <a:prstGeom prst="rect">
            <a:avLst/>
          </a:prstGeom>
        </p:spPr>
      </p:pic>
      <p:pic>
        <p:nvPicPr>
          <p:cNvPr id="14" name="Grafik 13" descr="Ein Bild, das Kreis, Grafiken, Kreativität enthält.&#10;&#10;Automatisch generierte Beschreibung">
            <a:extLst>
              <a:ext uri="{FF2B5EF4-FFF2-40B4-BE49-F238E27FC236}">
                <a16:creationId xmlns:a16="http://schemas.microsoft.com/office/drawing/2014/main" id="{84814C86-D91E-E36A-88DC-953E702BB6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1889" y="1125893"/>
            <a:ext cx="3193515" cy="2091334"/>
          </a:xfrm>
          <a:prstGeom prst="rect">
            <a:avLst/>
          </a:prstGeom>
        </p:spPr>
      </p:pic>
      <p:pic>
        <p:nvPicPr>
          <p:cNvPr id="16" name="Grafik 15" descr="Ein Bild, das Kreis, Kreativität enthält.&#10;&#10;Automatisch generierte Beschreibung">
            <a:extLst>
              <a:ext uri="{FF2B5EF4-FFF2-40B4-BE49-F238E27FC236}">
                <a16:creationId xmlns:a16="http://schemas.microsoft.com/office/drawing/2014/main" id="{B0451695-1E5E-2C34-D870-5AB2387490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4819" y="1528923"/>
            <a:ext cx="2730789" cy="1788309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598B4B4E-8A78-FEED-38A5-59B32DB0E330}"/>
              </a:ext>
            </a:extLst>
          </p:cNvPr>
          <p:cNvSpPr txBox="1"/>
          <p:nvPr/>
        </p:nvSpPr>
        <p:spPr>
          <a:xfrm>
            <a:off x="3727660" y="1596027"/>
            <a:ext cx="2602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Dosis" pitchFamily="2" charset="77"/>
              </a:rPr>
              <a:t>Mit den Erdbeeren haben wir morgens ja viel Wasser verbraucht!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E5E1DB6-9C6D-7655-C071-C332EBE5ABCE}"/>
              </a:ext>
            </a:extLst>
          </p:cNvPr>
          <p:cNvSpPr txBox="1"/>
          <p:nvPr/>
        </p:nvSpPr>
        <p:spPr>
          <a:xfrm>
            <a:off x="8191087" y="1959849"/>
            <a:ext cx="20243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Dosis" pitchFamily="2" charset="77"/>
              </a:rPr>
              <a:t>Ja, das stimmt! So viel wie in eine Badewanne passt.</a:t>
            </a:r>
          </a:p>
        </p:txBody>
      </p:sp>
      <p:pic>
        <p:nvPicPr>
          <p:cNvPr id="2" name="Grafik 1" descr="Ein Bild, das Cartoon, Kleidung, stehend enthält.&#10;&#10;Automatisch generierte Beschreibung">
            <a:extLst>
              <a:ext uri="{FF2B5EF4-FFF2-40B4-BE49-F238E27FC236}">
                <a16:creationId xmlns:a16="http://schemas.microsoft.com/office/drawing/2014/main" id="{B2E271E2-3FA3-7C0D-A560-DED808AB344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32361"/>
          <a:stretch/>
        </p:blipFill>
        <p:spPr>
          <a:xfrm>
            <a:off x="1236382" y="2202345"/>
            <a:ext cx="3283097" cy="4229785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5" name="Grafik 4" descr="Ein Bild, das Kleidung, Rock, Cartoon, Darstellung enthält.&#10;&#10;Automatisch generierte Beschreibung">
            <a:extLst>
              <a:ext uri="{FF2B5EF4-FFF2-40B4-BE49-F238E27FC236}">
                <a16:creationId xmlns:a16="http://schemas.microsoft.com/office/drawing/2014/main" id="{05BA0185-7408-3338-C92F-1939E8F347E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36995"/>
          <a:stretch/>
        </p:blipFill>
        <p:spPr>
          <a:xfrm>
            <a:off x="5939136" y="2283727"/>
            <a:ext cx="2820263" cy="4148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981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6D732C-A18C-F2E3-3114-F92BC7D49E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4" descr="Ein Bild, das Cartoon, Clipart enthält.&#10;&#10;Automatisch generierte Beschreibung">
            <a:extLst>
              <a:ext uri="{FF2B5EF4-FFF2-40B4-BE49-F238E27FC236}">
                <a16:creationId xmlns:a16="http://schemas.microsoft.com/office/drawing/2014/main" id="{97EF0C39-5F15-51EF-843E-7D8FF053B75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3911"/>
          <a:stretch/>
        </p:blipFill>
        <p:spPr>
          <a:xfrm>
            <a:off x="3681076" y="2283727"/>
            <a:ext cx="2353849" cy="4148403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8" name="Inhaltsplatzhalter 4" descr="Ein Bild, das Kleidung, Rock, Clipart, Cartoon enthält.&#10;&#10;Automatisch generierte Beschreibung">
            <a:extLst>
              <a:ext uri="{FF2B5EF4-FFF2-40B4-BE49-F238E27FC236}">
                <a16:creationId xmlns:a16="http://schemas.microsoft.com/office/drawing/2014/main" id="{CC4B96D6-C4F2-68DE-25F9-49F2831C96D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7579"/>
          <a:stretch/>
        </p:blipFill>
        <p:spPr>
          <a:xfrm>
            <a:off x="5446463" y="2098208"/>
            <a:ext cx="2929982" cy="4333922"/>
          </a:xfrm>
          <a:prstGeom prst="rect">
            <a:avLst/>
          </a:prstGeom>
        </p:spPr>
      </p:pic>
      <p:pic>
        <p:nvPicPr>
          <p:cNvPr id="14" name="Grafik 13" descr="Ein Bild, das Kreis, Grafiken, Kreativität enthält.&#10;&#10;Automatisch generierte Beschreibung">
            <a:extLst>
              <a:ext uri="{FF2B5EF4-FFF2-40B4-BE49-F238E27FC236}">
                <a16:creationId xmlns:a16="http://schemas.microsoft.com/office/drawing/2014/main" id="{6B3F6EB2-249A-2A78-F40B-A27D452931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999589" y="1206104"/>
            <a:ext cx="3545325" cy="2155245"/>
          </a:xfrm>
          <a:prstGeom prst="rect">
            <a:avLst/>
          </a:prstGeom>
        </p:spPr>
      </p:pic>
      <p:pic>
        <p:nvPicPr>
          <p:cNvPr id="16" name="Grafik 15" descr="Ein Bild, das Kreis, Kreativität enthält.&#10;&#10;Automatisch generierte Beschreibung">
            <a:extLst>
              <a:ext uri="{FF2B5EF4-FFF2-40B4-BE49-F238E27FC236}">
                <a16:creationId xmlns:a16="http://schemas.microsoft.com/office/drawing/2014/main" id="{C98F6C37-7F8A-C8F1-3044-24630A2AD2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2385" y="1020585"/>
            <a:ext cx="3351218" cy="2155245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5AA99FC8-5DAC-CB5F-58CA-34EEEDA21C1E}"/>
              </a:ext>
            </a:extLst>
          </p:cNvPr>
          <p:cNvSpPr txBox="1"/>
          <p:nvPr/>
        </p:nvSpPr>
        <p:spPr>
          <a:xfrm>
            <a:off x="1276934" y="1517078"/>
            <a:ext cx="26024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Dosis" pitchFamily="2" charset="77"/>
              </a:rPr>
              <a:t>Lasst uns den Wasserverbrauch der Erdbeeren gemeinsam unter die Lupe nehmen!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4711CD0-9F69-C661-4ECB-D97ACC7E7473}"/>
              </a:ext>
            </a:extLst>
          </p:cNvPr>
          <p:cNvSpPr txBox="1"/>
          <p:nvPr/>
        </p:nvSpPr>
        <p:spPr>
          <a:xfrm>
            <a:off x="8178017" y="1615219"/>
            <a:ext cx="26225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Dosis" pitchFamily="2" charset="77"/>
              </a:rPr>
              <a:t>Dafür müssen wir die Herkunft der Erdbeeren mal genau ansehen! </a:t>
            </a:r>
          </a:p>
        </p:txBody>
      </p:sp>
    </p:spTree>
    <p:extLst>
      <p:ext uri="{BB962C8B-B14F-4D97-AF65-F5344CB8AC3E}">
        <p14:creationId xmlns:p14="http://schemas.microsoft.com/office/powerpoint/2010/main" val="2753041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2BC70E-9FC6-71F2-F144-7E2E796C49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4" descr="Ein Bild, das Cartoon, Clipart enthält.&#10;&#10;Automatisch generierte Beschreibung">
            <a:extLst>
              <a:ext uri="{FF2B5EF4-FFF2-40B4-BE49-F238E27FC236}">
                <a16:creationId xmlns:a16="http://schemas.microsoft.com/office/drawing/2014/main" id="{A7137FD9-677A-6B4F-9BB4-D174714FF4F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3911"/>
          <a:stretch/>
        </p:blipFill>
        <p:spPr>
          <a:xfrm>
            <a:off x="3681076" y="2283727"/>
            <a:ext cx="2353849" cy="4148403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14" name="Grafik 13" descr="Ein Bild, das Kreis, Grafiken, Kreativität enthält.&#10;&#10;Automatisch generierte Beschreibung">
            <a:extLst>
              <a:ext uri="{FF2B5EF4-FFF2-40B4-BE49-F238E27FC236}">
                <a16:creationId xmlns:a16="http://schemas.microsoft.com/office/drawing/2014/main" id="{EB48BB96-59D1-CC6E-710E-BF699F3BD9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999589" y="1206104"/>
            <a:ext cx="3545325" cy="2155245"/>
          </a:xfrm>
          <a:prstGeom prst="rect">
            <a:avLst/>
          </a:prstGeom>
        </p:spPr>
      </p:pic>
      <p:pic>
        <p:nvPicPr>
          <p:cNvPr id="16" name="Grafik 15" descr="Ein Bild, das Kreis, Kreativität enthält.&#10;&#10;Automatisch generierte Beschreibung">
            <a:extLst>
              <a:ext uri="{FF2B5EF4-FFF2-40B4-BE49-F238E27FC236}">
                <a16:creationId xmlns:a16="http://schemas.microsoft.com/office/drawing/2014/main" id="{1C5F1ACD-E750-5F7E-D979-3DE5C10F5C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2230" y="1190113"/>
            <a:ext cx="3290181" cy="2115991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52E11436-A42C-8807-EF67-54B6F7D4EE9E}"/>
              </a:ext>
            </a:extLst>
          </p:cNvPr>
          <p:cNvSpPr txBox="1"/>
          <p:nvPr/>
        </p:nvSpPr>
        <p:spPr>
          <a:xfrm>
            <a:off x="1276934" y="1572833"/>
            <a:ext cx="26024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Dosis" pitchFamily="2" charset="77"/>
              </a:rPr>
              <a:t>Kommt! Wir finden gemeinsam mehr über den Wasserverbrauch der Erdbeeren heraus!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28EAAED6-8C5F-F520-D8BD-E37ACD536506}"/>
              </a:ext>
            </a:extLst>
          </p:cNvPr>
          <p:cNvSpPr txBox="1"/>
          <p:nvPr/>
        </p:nvSpPr>
        <p:spPr>
          <a:xfrm>
            <a:off x="8461369" y="1731290"/>
            <a:ext cx="2522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Dosis" pitchFamily="2" charset="77"/>
              </a:rPr>
              <a:t>Die Internetseite zeigen wir euch hier über die Actionbound App. </a:t>
            </a:r>
          </a:p>
        </p:txBody>
      </p:sp>
      <p:pic>
        <p:nvPicPr>
          <p:cNvPr id="2" name="Grafik 1" descr="Ein Bild, das Kleidung, Rock, Schuhwerk, Clipart enthält.&#10;&#10;Automatisch generierte Beschreibung">
            <a:extLst>
              <a:ext uri="{FF2B5EF4-FFF2-40B4-BE49-F238E27FC236}">
                <a16:creationId xmlns:a16="http://schemas.microsoft.com/office/drawing/2014/main" id="{43688B30-5581-3A11-132D-D9215D15D10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37448"/>
          <a:stretch/>
        </p:blipFill>
        <p:spPr>
          <a:xfrm>
            <a:off x="5730214" y="2142307"/>
            <a:ext cx="2992374" cy="428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35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DB0A04-A40F-473D-06CB-558E75AEBA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 descr="Ein Bild, das Kreis, Grafiken, Kreativität enthält.&#10;&#10;Automatisch generierte Beschreibung">
            <a:extLst>
              <a:ext uri="{FF2B5EF4-FFF2-40B4-BE49-F238E27FC236}">
                <a16:creationId xmlns:a16="http://schemas.microsoft.com/office/drawing/2014/main" id="{EA71327F-CAB0-511B-C075-13DCFD843F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410708" y="1360960"/>
            <a:ext cx="2992375" cy="1945144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D2AD0666-698A-E842-3BD4-0B2A06B6B7E6}"/>
              </a:ext>
            </a:extLst>
          </p:cNvPr>
          <p:cNvSpPr txBox="1"/>
          <p:nvPr/>
        </p:nvSpPr>
        <p:spPr>
          <a:xfrm>
            <a:off x="1666111" y="1929784"/>
            <a:ext cx="2162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Dosis" pitchFamily="2" charset="77"/>
              </a:rPr>
              <a:t>In welcher Region liegt Almería? </a:t>
            </a:r>
          </a:p>
        </p:txBody>
      </p:sp>
      <p:pic>
        <p:nvPicPr>
          <p:cNvPr id="3" name="Grafik 2" descr="Ein Bild, das Cartoon, Kleidung, stehend enthält.&#10;&#10;Automatisch generierte Beschreibung">
            <a:extLst>
              <a:ext uri="{FF2B5EF4-FFF2-40B4-BE49-F238E27FC236}">
                <a16:creationId xmlns:a16="http://schemas.microsoft.com/office/drawing/2014/main" id="{FF3C250F-C945-C6F9-C83A-BCD1ECABD16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2600"/>
          <a:stretch/>
        </p:blipFill>
        <p:spPr>
          <a:xfrm>
            <a:off x="3139147" y="2333532"/>
            <a:ext cx="3852668" cy="4212234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43326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69E012E7-0282-B4AC-C84A-4A9B7B88B7FD}"/>
              </a:ext>
            </a:extLst>
          </p:cNvPr>
          <p:cNvSpPr txBox="1"/>
          <p:nvPr/>
        </p:nvSpPr>
        <p:spPr>
          <a:xfrm>
            <a:off x="2002563" y="758973"/>
            <a:ext cx="7418840" cy="4801314"/>
          </a:xfrm>
          <a:prstGeom prst="rect">
            <a:avLst/>
          </a:prstGeom>
          <a:solidFill>
            <a:srgbClr val="76C9D2"/>
          </a:solidFill>
        </p:spPr>
        <p:txBody>
          <a:bodyPr wrap="square" rtlCol="0">
            <a:spAutoFit/>
          </a:bodyPr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reeform 2">
            <a:extLst>
              <a:ext uri="{FF2B5EF4-FFF2-40B4-BE49-F238E27FC236}">
                <a16:creationId xmlns:a16="http://schemas.microsoft.com/office/drawing/2014/main" id="{81DDAC5C-29FE-89C2-D235-0FE6612E4300}"/>
              </a:ext>
            </a:extLst>
          </p:cNvPr>
          <p:cNvSpPr>
            <a:spLocks noChangeAspect="1"/>
          </p:cNvSpPr>
          <p:nvPr/>
        </p:nvSpPr>
        <p:spPr>
          <a:xfrm>
            <a:off x="357947" y="388050"/>
            <a:ext cx="10695453" cy="5788914"/>
          </a:xfrm>
          <a:custGeom>
            <a:avLst/>
            <a:gdLst/>
            <a:ahLst/>
            <a:cxnLst/>
            <a:rect l="l" t="t" r="r" b="b"/>
            <a:pathLst>
              <a:path w="17172037" h="9294365">
                <a:moveTo>
                  <a:pt x="0" y="0"/>
                </a:moveTo>
                <a:lnTo>
                  <a:pt x="17172037" y="0"/>
                </a:lnTo>
                <a:lnTo>
                  <a:pt x="17172037" y="9294365"/>
                </a:lnTo>
                <a:lnTo>
                  <a:pt x="0" y="92943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E6F2ED78-9C48-F290-BA1B-93D162CA5E7A}"/>
              </a:ext>
            </a:extLst>
          </p:cNvPr>
          <p:cNvSpPr>
            <a:spLocks noChangeAspect="1"/>
          </p:cNvSpPr>
          <p:nvPr/>
        </p:nvSpPr>
        <p:spPr>
          <a:xfrm>
            <a:off x="3027451" y="1742236"/>
            <a:ext cx="1663779" cy="3574526"/>
          </a:xfrm>
          <a:custGeom>
            <a:avLst/>
            <a:gdLst/>
            <a:ahLst/>
            <a:cxnLst/>
            <a:rect l="l" t="t" r="r" b="b"/>
            <a:pathLst>
              <a:path w="2719228" h="5842090">
                <a:moveTo>
                  <a:pt x="0" y="0"/>
                </a:moveTo>
                <a:lnTo>
                  <a:pt x="2719227" y="0"/>
                </a:lnTo>
                <a:lnTo>
                  <a:pt x="2719227" y="5842091"/>
                </a:lnTo>
                <a:lnTo>
                  <a:pt x="0" y="584209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pic>
        <p:nvPicPr>
          <p:cNvPr id="9" name="Grafik 8" descr="Ein Bild, das Kreis, Kreativität enthält.&#10;&#10;Automatisch generierte Beschreibung">
            <a:extLst>
              <a:ext uri="{FF2B5EF4-FFF2-40B4-BE49-F238E27FC236}">
                <a16:creationId xmlns:a16="http://schemas.microsoft.com/office/drawing/2014/main" id="{9B84F5EF-CAE5-F53A-403A-EB5548D0D2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3344" y="758973"/>
            <a:ext cx="2818148" cy="1700754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D771F1CD-83E0-F0A6-AF2B-B03FCE0835B3}"/>
              </a:ext>
            </a:extLst>
          </p:cNvPr>
          <p:cNvSpPr txBox="1"/>
          <p:nvPr/>
        </p:nvSpPr>
        <p:spPr>
          <a:xfrm>
            <a:off x="4460990" y="1078451"/>
            <a:ext cx="20924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Dosis" pitchFamily="2" charset="77"/>
              </a:rPr>
              <a:t>Hi, ich bin Ana und Politikerin in der Region Almería.</a:t>
            </a:r>
          </a:p>
        </p:txBody>
      </p:sp>
    </p:spTree>
    <p:extLst>
      <p:ext uri="{BB962C8B-B14F-4D97-AF65-F5344CB8AC3E}">
        <p14:creationId xmlns:p14="http://schemas.microsoft.com/office/powerpoint/2010/main" val="2581663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</Words>
  <Application>Microsoft Macintosh PowerPoint</Application>
  <PresentationFormat>Breitbild</PresentationFormat>
  <Paragraphs>88</Paragraphs>
  <Slides>17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Aptos</vt:lpstr>
      <vt:lpstr>Aptos Display</vt:lpstr>
      <vt:lpstr>Arial</vt:lpstr>
      <vt:lpstr>Dosis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Jule Roßkopf</dc:creator>
  <cp:lastModifiedBy>Jule Roßkopf</cp:lastModifiedBy>
  <cp:revision>13</cp:revision>
  <dcterms:created xsi:type="dcterms:W3CDTF">2024-09-05T06:28:02Z</dcterms:created>
  <dcterms:modified xsi:type="dcterms:W3CDTF">2024-12-04T08:18:16Z</dcterms:modified>
</cp:coreProperties>
</file>